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8"/>
  </p:notesMasterIdLst>
  <p:sldIdLst>
    <p:sldId id="258" r:id="rId3"/>
    <p:sldId id="259" r:id="rId4"/>
    <p:sldId id="277" r:id="rId5"/>
    <p:sldId id="310" r:id="rId6"/>
    <p:sldId id="309" r:id="rId7"/>
    <p:sldId id="315" r:id="rId8"/>
    <p:sldId id="316" r:id="rId9"/>
    <p:sldId id="322" r:id="rId10"/>
    <p:sldId id="261" r:id="rId11"/>
    <p:sldId id="282" r:id="rId12"/>
    <p:sldId id="311" r:id="rId13"/>
    <p:sldId id="312" r:id="rId14"/>
    <p:sldId id="320" r:id="rId15"/>
    <p:sldId id="265" r:id="rId16"/>
    <p:sldId id="301" r:id="rId17"/>
    <p:sldId id="297" r:id="rId18"/>
    <p:sldId id="306" r:id="rId19"/>
    <p:sldId id="267" r:id="rId20"/>
    <p:sldId id="291" r:id="rId21"/>
    <p:sldId id="292" r:id="rId22"/>
    <p:sldId id="293" r:id="rId23"/>
    <p:sldId id="313" r:id="rId24"/>
    <p:sldId id="317" r:id="rId25"/>
    <p:sldId id="318" r:id="rId26"/>
    <p:sldId id="305" r:id="rId27"/>
  </p:sldIdLst>
  <p:sldSz cx="12192000" cy="6858000"/>
  <p:notesSz cx="6918325"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rles, Brenda P" initials="EBP"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94660"/>
  </p:normalViewPr>
  <p:slideViewPr>
    <p:cSldViewPr snapToGrid="0">
      <p:cViewPr varScale="1">
        <p:scale>
          <a:sx n="110" d="100"/>
          <a:sy n="110" d="100"/>
        </p:scale>
        <p:origin x="402" y="108"/>
      </p:cViewPr>
      <p:guideLst>
        <p:guide orient="horz" pos="2160"/>
        <p:guide pos="3840"/>
      </p:guideLst>
    </p:cSldViewPr>
  </p:slideViewPr>
  <p:notesTextViewPr>
    <p:cViewPr>
      <p:scale>
        <a:sx n="1" d="1"/>
        <a:sy n="1" d="1"/>
      </p:scale>
      <p:origin x="0" y="0"/>
    </p:cViewPr>
  </p:notesTextViewPr>
  <p:notesViewPr>
    <p:cSldViewPr snapToGrid="0">
      <p:cViewPr varScale="1">
        <p:scale>
          <a:sx n="93" d="100"/>
          <a:sy n="93" d="100"/>
        </p:scale>
        <p:origin x="297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2800">
                <a:latin typeface="Arial" panose="020B0604020202020204" pitchFamily="34" charset="0"/>
                <a:cs typeface="Arial" panose="020B0604020202020204" pitchFamily="34" charset="0"/>
              </a:defRPr>
            </a:pPr>
            <a:r>
              <a:rPr lang="en-US" sz="2800">
                <a:latin typeface="Arial" panose="020B0604020202020204" pitchFamily="34" charset="0"/>
                <a:cs typeface="Arial" panose="020B0604020202020204" pitchFamily="34" charset="0"/>
              </a:rPr>
              <a:t>Epidemiological Curve for TB Outbreak, Hopedale (2016)</a:t>
            </a:r>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'[TB Outbreak 2014-2016.xlsx]Sheet8'!$C$1:$C$10</c:f>
              <c:strCache>
                <c:ptCount val="10"/>
                <c:pt idx="0">
                  <c:v>Jan</c:v>
                </c:pt>
                <c:pt idx="1">
                  <c:v>Feb</c:v>
                </c:pt>
                <c:pt idx="2">
                  <c:v>March</c:v>
                </c:pt>
                <c:pt idx="3">
                  <c:v>Apr</c:v>
                </c:pt>
                <c:pt idx="4">
                  <c:v>May</c:v>
                </c:pt>
                <c:pt idx="5">
                  <c:v>Jun</c:v>
                </c:pt>
                <c:pt idx="6">
                  <c:v>Jul</c:v>
                </c:pt>
                <c:pt idx="7">
                  <c:v>Aug</c:v>
                </c:pt>
                <c:pt idx="8">
                  <c:v>Sept</c:v>
                </c:pt>
                <c:pt idx="9">
                  <c:v>Oct</c:v>
                </c:pt>
              </c:strCache>
            </c:strRef>
          </c:cat>
          <c:val>
            <c:numRef>
              <c:f>'[TB Outbreak 2014-2016.xlsx]Sheet8'!$D$1:$D$10</c:f>
              <c:numCache>
                <c:formatCode>General</c:formatCode>
                <c:ptCount val="10"/>
                <c:pt idx="0">
                  <c:v>0</c:v>
                </c:pt>
                <c:pt idx="1">
                  <c:v>2</c:v>
                </c:pt>
                <c:pt idx="2">
                  <c:v>0</c:v>
                </c:pt>
                <c:pt idx="3">
                  <c:v>0</c:v>
                </c:pt>
                <c:pt idx="4">
                  <c:v>0</c:v>
                </c:pt>
                <c:pt idx="5">
                  <c:v>0</c:v>
                </c:pt>
                <c:pt idx="6">
                  <c:v>1</c:v>
                </c:pt>
                <c:pt idx="7">
                  <c:v>1</c:v>
                </c:pt>
                <c:pt idx="8">
                  <c:v>4</c:v>
                </c:pt>
                <c:pt idx="9">
                  <c:v>1</c:v>
                </c:pt>
              </c:numCache>
            </c:numRef>
          </c:val>
        </c:ser>
        <c:dLbls>
          <c:showLegendKey val="0"/>
          <c:showVal val="1"/>
          <c:showCatName val="0"/>
          <c:showSerName val="0"/>
          <c:showPercent val="0"/>
          <c:showBubbleSize val="0"/>
        </c:dLbls>
        <c:gapWidth val="150"/>
        <c:overlap val="-25"/>
        <c:axId val="446952160"/>
        <c:axId val="446950592"/>
      </c:barChart>
      <c:catAx>
        <c:axId val="446952160"/>
        <c:scaling>
          <c:orientation val="minMax"/>
        </c:scaling>
        <c:delete val="0"/>
        <c:axPos val="b"/>
        <c:numFmt formatCode="General" sourceLinked="0"/>
        <c:majorTickMark val="none"/>
        <c:minorTickMark val="none"/>
        <c:tickLblPos val="nextTo"/>
        <c:crossAx val="446950592"/>
        <c:crosses val="autoZero"/>
        <c:auto val="1"/>
        <c:lblAlgn val="ctr"/>
        <c:lblOffset val="100"/>
        <c:noMultiLvlLbl val="0"/>
      </c:catAx>
      <c:valAx>
        <c:axId val="446950592"/>
        <c:scaling>
          <c:orientation val="minMax"/>
        </c:scaling>
        <c:delete val="1"/>
        <c:axPos val="l"/>
        <c:numFmt formatCode="General" sourceLinked="1"/>
        <c:majorTickMark val="out"/>
        <c:minorTickMark val="none"/>
        <c:tickLblPos val="nextTo"/>
        <c:crossAx val="4469521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pivotSource>
    <c:name>[TB Outbreak 2014-2016.xlsx]Sheet7!PivotTable6</c:name>
    <c:fmtId val="-1"/>
  </c:pivotSource>
  <c:chart>
    <c:title>
      <c:tx>
        <c:rich>
          <a:bodyPr/>
          <a:lstStyle/>
          <a:p>
            <a:pPr>
              <a:defRPr sz="2800">
                <a:latin typeface="Arial" panose="020B0604020202020204" pitchFamily="34" charset="0"/>
                <a:cs typeface="Arial" panose="020B0604020202020204" pitchFamily="34" charset="0"/>
              </a:defRPr>
            </a:pPr>
            <a:r>
              <a:rPr lang="en-US" sz="2800">
                <a:latin typeface="Arial" panose="020B0604020202020204" pitchFamily="34" charset="0"/>
                <a:cs typeface="Arial" panose="020B0604020202020204" pitchFamily="34" charset="0"/>
              </a:rPr>
              <a:t>Age-Group at Risk for TB in Hopedale</a:t>
            </a:r>
          </a:p>
        </c:rich>
      </c:tx>
      <c:overlay val="0"/>
    </c:title>
    <c:autoTitleDeleted val="0"/>
    <c:pivotFmts>
      <c:pivotFmt>
        <c:idx val="0"/>
        <c:marker>
          <c:symbol val="none"/>
        </c:marker>
      </c:pivotFmt>
      <c:pivotFmt>
        <c:idx val="1"/>
        <c:marker>
          <c:symbol val="none"/>
        </c:marker>
      </c:pivotFmt>
      <c:pivotFmt>
        <c:idx val="2"/>
        <c:marker>
          <c:symbol val="none"/>
        </c:marker>
      </c:pivotFmt>
    </c:pivotFmts>
    <c:plotArea>
      <c:layout/>
      <c:barChart>
        <c:barDir val="col"/>
        <c:grouping val="clustered"/>
        <c:varyColors val="0"/>
        <c:ser>
          <c:idx val="0"/>
          <c:order val="0"/>
          <c:tx>
            <c:strRef>
              <c:f>Sheet7!$B$1</c:f>
              <c:strCache>
                <c:ptCount val="1"/>
                <c:pt idx="0">
                  <c:v>Total</c:v>
                </c:pt>
              </c:strCache>
            </c:strRef>
          </c:tx>
          <c:invertIfNegative val="0"/>
          <c:cat>
            <c:multiLvlStrRef>
              <c:f>Sheet7!$A$2:$A$10</c:f>
              <c:multiLvlStrCache>
                <c:ptCount val="7"/>
                <c:lvl>
                  <c:pt idx="0">
                    <c:v>15-19</c:v>
                  </c:pt>
                  <c:pt idx="1">
                    <c:v>20-24</c:v>
                  </c:pt>
                  <c:pt idx="2">
                    <c:v>25-29</c:v>
                  </c:pt>
                  <c:pt idx="3">
                    <c:v>30-34</c:v>
                  </c:pt>
                  <c:pt idx="4">
                    <c:v>35-39</c:v>
                  </c:pt>
                  <c:pt idx="5">
                    <c:v>45-49</c:v>
                  </c:pt>
                  <c:pt idx="6">
                    <c:v>50-54</c:v>
                  </c:pt>
                </c:lvl>
                <c:lvl>
                  <c:pt idx="0">
                    <c:v>Hopedale</c:v>
                  </c:pt>
                </c:lvl>
              </c:multiLvlStrCache>
            </c:multiLvlStrRef>
          </c:cat>
          <c:val>
            <c:numRef>
              <c:f>Sheet7!$B$2:$B$10</c:f>
              <c:numCache>
                <c:formatCode>General</c:formatCode>
                <c:ptCount val="7"/>
                <c:pt idx="0">
                  <c:v>2</c:v>
                </c:pt>
                <c:pt idx="1">
                  <c:v>3</c:v>
                </c:pt>
                <c:pt idx="2">
                  <c:v>1</c:v>
                </c:pt>
                <c:pt idx="3">
                  <c:v>1</c:v>
                </c:pt>
                <c:pt idx="4">
                  <c:v>1</c:v>
                </c:pt>
                <c:pt idx="5">
                  <c:v>1</c:v>
                </c:pt>
                <c:pt idx="6">
                  <c:v>1</c:v>
                </c:pt>
              </c:numCache>
            </c:numRef>
          </c:val>
        </c:ser>
        <c:dLbls>
          <c:showLegendKey val="0"/>
          <c:showVal val="0"/>
          <c:showCatName val="0"/>
          <c:showSerName val="0"/>
          <c:showPercent val="0"/>
          <c:showBubbleSize val="0"/>
        </c:dLbls>
        <c:gapWidth val="150"/>
        <c:axId val="446951376"/>
        <c:axId val="446953336"/>
      </c:barChart>
      <c:catAx>
        <c:axId val="446951376"/>
        <c:scaling>
          <c:orientation val="minMax"/>
        </c:scaling>
        <c:delete val="0"/>
        <c:axPos val="b"/>
        <c:numFmt formatCode="General" sourceLinked="0"/>
        <c:majorTickMark val="none"/>
        <c:minorTickMark val="none"/>
        <c:tickLblPos val="nextTo"/>
        <c:crossAx val="446953336"/>
        <c:crosses val="autoZero"/>
        <c:auto val="1"/>
        <c:lblAlgn val="ctr"/>
        <c:lblOffset val="100"/>
        <c:noMultiLvlLbl val="0"/>
      </c:catAx>
      <c:valAx>
        <c:axId val="446953336"/>
        <c:scaling>
          <c:orientation val="minMax"/>
        </c:scaling>
        <c:delete val="0"/>
        <c:axPos val="l"/>
        <c:majorGridlines/>
        <c:numFmt formatCode="General" sourceLinked="1"/>
        <c:majorTickMark val="none"/>
        <c:minorTickMark val="none"/>
        <c:tickLblPos val="nextTo"/>
        <c:crossAx val="446951376"/>
        <c:crosses val="autoZero"/>
        <c:crossBetween val="between"/>
      </c:valAx>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7941" cy="462771"/>
          </a:xfrm>
          <a:prstGeom prst="rect">
            <a:avLst/>
          </a:prstGeom>
        </p:spPr>
        <p:txBody>
          <a:bodyPr vert="horz" lIns="92236" tIns="46118" rIns="92236" bIns="46118" rtlCol="0"/>
          <a:lstStyle>
            <a:lvl1pPr algn="l">
              <a:defRPr sz="1200"/>
            </a:lvl1pPr>
          </a:lstStyle>
          <a:p>
            <a:endParaRPr lang="en-US"/>
          </a:p>
        </p:txBody>
      </p:sp>
      <p:sp>
        <p:nvSpPr>
          <p:cNvPr id="3" name="Date Placeholder 2"/>
          <p:cNvSpPr>
            <a:spLocks noGrp="1"/>
          </p:cNvSpPr>
          <p:nvPr>
            <p:ph type="dt" idx="1"/>
          </p:nvPr>
        </p:nvSpPr>
        <p:spPr>
          <a:xfrm>
            <a:off x="3918783" y="0"/>
            <a:ext cx="2997941" cy="462771"/>
          </a:xfrm>
          <a:prstGeom prst="rect">
            <a:avLst/>
          </a:prstGeom>
        </p:spPr>
        <p:txBody>
          <a:bodyPr vert="horz" lIns="92236" tIns="46118" rIns="92236" bIns="46118" rtlCol="0"/>
          <a:lstStyle>
            <a:lvl1pPr algn="r">
              <a:defRPr sz="1200"/>
            </a:lvl1pPr>
          </a:lstStyle>
          <a:p>
            <a:fld id="{EDD96CEA-08E4-431B-BBD3-C3C854558F3D}" type="datetimeFigureOut">
              <a:rPr lang="en-US" smtClean="0"/>
              <a:t>7/10/2018</a:t>
            </a:fld>
            <a:endParaRPr lang="en-US"/>
          </a:p>
        </p:txBody>
      </p:sp>
      <p:sp>
        <p:nvSpPr>
          <p:cNvPr id="4" name="Slide Image Placeholder 3"/>
          <p:cNvSpPr>
            <a:spLocks noGrp="1" noRot="1" noChangeAspect="1"/>
          </p:cNvSpPr>
          <p:nvPr>
            <p:ph type="sldImg" idx="2"/>
          </p:nvPr>
        </p:nvSpPr>
        <p:spPr>
          <a:xfrm>
            <a:off x="692150" y="1152525"/>
            <a:ext cx="5534025" cy="3113088"/>
          </a:xfrm>
          <a:prstGeom prst="rect">
            <a:avLst/>
          </a:prstGeom>
          <a:noFill/>
          <a:ln w="12700">
            <a:solidFill>
              <a:prstClr val="black"/>
            </a:solidFill>
          </a:ln>
        </p:spPr>
        <p:txBody>
          <a:bodyPr vert="horz" lIns="92236" tIns="46118" rIns="92236" bIns="46118" rtlCol="0" anchor="ctr"/>
          <a:lstStyle/>
          <a:p>
            <a:endParaRPr lang="en-US"/>
          </a:p>
        </p:txBody>
      </p:sp>
      <p:sp>
        <p:nvSpPr>
          <p:cNvPr id="5" name="Notes Placeholder 4"/>
          <p:cNvSpPr>
            <a:spLocks noGrp="1"/>
          </p:cNvSpPr>
          <p:nvPr>
            <p:ph type="body" sz="quarter" idx="3"/>
          </p:nvPr>
        </p:nvSpPr>
        <p:spPr>
          <a:xfrm>
            <a:off x="691833" y="4438749"/>
            <a:ext cx="5534660" cy="3631704"/>
          </a:xfrm>
          <a:prstGeom prst="rect">
            <a:avLst/>
          </a:prstGeom>
        </p:spPr>
        <p:txBody>
          <a:bodyPr vert="horz" lIns="92236" tIns="46118" rIns="92236" bIns="461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6"/>
            <a:ext cx="2997941" cy="462770"/>
          </a:xfrm>
          <a:prstGeom prst="rect">
            <a:avLst/>
          </a:prstGeom>
        </p:spPr>
        <p:txBody>
          <a:bodyPr vert="horz" lIns="92236" tIns="46118" rIns="92236" bIns="46118" rtlCol="0" anchor="b"/>
          <a:lstStyle>
            <a:lvl1pPr algn="l">
              <a:defRPr sz="1200"/>
            </a:lvl1pPr>
          </a:lstStyle>
          <a:p>
            <a:endParaRPr lang="en-US"/>
          </a:p>
        </p:txBody>
      </p:sp>
      <p:sp>
        <p:nvSpPr>
          <p:cNvPr id="7" name="Slide Number Placeholder 6"/>
          <p:cNvSpPr>
            <a:spLocks noGrp="1"/>
          </p:cNvSpPr>
          <p:nvPr>
            <p:ph type="sldNum" sz="quarter" idx="5"/>
          </p:nvPr>
        </p:nvSpPr>
        <p:spPr>
          <a:xfrm>
            <a:off x="3918783" y="8760606"/>
            <a:ext cx="2997941" cy="462770"/>
          </a:xfrm>
          <a:prstGeom prst="rect">
            <a:avLst/>
          </a:prstGeom>
        </p:spPr>
        <p:txBody>
          <a:bodyPr vert="horz" lIns="92236" tIns="46118" rIns="92236" bIns="46118" rtlCol="0" anchor="b"/>
          <a:lstStyle>
            <a:lvl1pPr algn="r">
              <a:defRPr sz="1200"/>
            </a:lvl1pPr>
          </a:lstStyle>
          <a:p>
            <a:fld id="{DC93F428-B00C-46F2-93B2-55BFC01A8FF1}" type="slidenum">
              <a:rPr lang="en-US" smtClean="0"/>
              <a:t>‹#›</a:t>
            </a:fld>
            <a:endParaRPr lang="en-US"/>
          </a:p>
        </p:txBody>
      </p:sp>
    </p:spTree>
    <p:extLst>
      <p:ext uri="{BB962C8B-B14F-4D97-AF65-F5344CB8AC3E}">
        <p14:creationId xmlns:p14="http://schemas.microsoft.com/office/powerpoint/2010/main" val="416137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List_of_indigenous_peoples#Circumpolar_North"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anada.ca/en/public-health/corporate/publications/chief-public-health-officer-reports-state-public-health-canada/eliminating-tuberculosis.html#fn13" TargetMode="External"/><Relationship Id="rId4" Type="http://schemas.openxmlformats.org/officeDocument/2006/relationships/hyperlink" Target="https://en.wikipedia.org/wiki/Arctic"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xfrm>
            <a:off x="400050" y="700088"/>
            <a:ext cx="6215063" cy="3497262"/>
          </a:xfrm>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54516" fontAlgn="base">
              <a:spcBef>
                <a:spcPct val="0"/>
              </a:spcBef>
              <a:spcAft>
                <a:spcPct val="0"/>
              </a:spcAft>
            </a:pPr>
            <a:fld id="{38A43CDA-50FE-443B-94E5-EC7383B06249}" type="slidenum">
              <a:rPr lang="en-US">
                <a:solidFill>
                  <a:prstClr val="black"/>
                </a:solidFill>
              </a:rPr>
              <a:pPr defTabSz="454516" fontAlgn="base">
                <a:spcBef>
                  <a:spcPct val="0"/>
                </a:spcBef>
                <a:spcAft>
                  <a:spcPct val="0"/>
                </a:spcAft>
              </a:pPr>
              <a:t>1</a:t>
            </a:fld>
            <a:endParaRPr lang="en-US">
              <a:solidFill>
                <a:prstClr val="black"/>
              </a:solidFill>
            </a:endParaRPr>
          </a:p>
        </p:txBody>
      </p:sp>
    </p:spTree>
    <p:extLst>
      <p:ext uri="{BB962C8B-B14F-4D97-AF65-F5344CB8AC3E}">
        <p14:creationId xmlns:p14="http://schemas.microsoft.com/office/powerpoint/2010/main" val="348526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Cases were young – 15-24</a:t>
            </a:r>
            <a:r>
              <a:rPr lang="en-US" baseline="0" dirty="0" smtClean="0"/>
              <a:t> </a:t>
            </a:r>
            <a:r>
              <a:rPr lang="en-US" baseline="0" dirty="0" err="1" smtClean="0"/>
              <a:t>yrs</a:t>
            </a:r>
            <a:r>
              <a:rPr lang="en-US" baseline="0" dirty="0" smtClean="0"/>
              <a:t>  9 cases total. WE actually ended up with 14 cases in 2016 and 3 more cases in 2017 So far we have had 17 cases. Cases can be connected as far as 2 years out.</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14</a:t>
            </a:fld>
            <a:endParaRPr lang="en-US"/>
          </a:p>
        </p:txBody>
      </p:sp>
    </p:spTree>
    <p:extLst>
      <p:ext uri="{BB962C8B-B14F-4D97-AF65-F5344CB8AC3E}">
        <p14:creationId xmlns:p14="http://schemas.microsoft.com/office/powerpoint/2010/main" val="256949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Prevalence</a:t>
            </a:r>
            <a:r>
              <a:rPr lang="en-US" dirty="0" smtClean="0"/>
              <a:t> is a measurement of all individuals ( new cases plus old cases) affected by the disease at a particular time, Hopedale Incidence</a:t>
            </a:r>
            <a:r>
              <a:rPr lang="en-US" baseline="0" dirty="0" smtClean="0"/>
              <a:t> </a:t>
            </a:r>
            <a:r>
              <a:rPr lang="en-US" dirty="0" smtClean="0"/>
              <a:t> rate is so high because of small population </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15</a:t>
            </a:fld>
            <a:endParaRPr lang="en-US"/>
          </a:p>
        </p:txBody>
      </p:sp>
    </p:spTree>
    <p:extLst>
      <p:ext uri="{BB962C8B-B14F-4D97-AF65-F5344CB8AC3E}">
        <p14:creationId xmlns:p14="http://schemas.microsoft.com/office/powerpoint/2010/main" val="15329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source case is identified in less than half of investigations</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17</a:t>
            </a:fld>
            <a:endParaRPr lang="en-US"/>
          </a:p>
        </p:txBody>
      </p:sp>
    </p:spTree>
    <p:extLst>
      <p:ext uri="{BB962C8B-B14F-4D97-AF65-F5344CB8AC3E}">
        <p14:creationId xmlns:p14="http://schemas.microsoft.com/office/powerpoint/2010/main" val="1025269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case , Blue people known , green unknown Visually</a:t>
            </a:r>
            <a:r>
              <a:rPr lang="en-US" baseline="0" dirty="0" smtClean="0"/>
              <a:t> show who has contact with who. Another way to use is by place.  15 small contact list .Average 51 peoples if school involved 93. </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18</a:t>
            </a:fld>
            <a:endParaRPr lang="en-US"/>
          </a:p>
        </p:txBody>
      </p:sp>
    </p:spTree>
    <p:extLst>
      <p:ext uri="{BB962C8B-B14F-4D97-AF65-F5344CB8AC3E}">
        <p14:creationId xmlns:p14="http://schemas.microsoft.com/office/powerpoint/2010/main" val="404563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en-US" altLang="en-US" smtClean="0">
                <a:latin typeface="Arial" panose="020B0604020202020204" pitchFamily="34" charset="0"/>
                <a:ea typeface="ヒラギノ角ゴ Pro W3"/>
              </a:rPr>
              <a:t>Hydro, NL Housing, Air Lab, LCC, Supportive Living Staff, Circuit court</a:t>
            </a:r>
          </a:p>
          <a:p>
            <a:endParaRPr lang="en-US" altLang="en-US" smtClean="0">
              <a:latin typeface="Arial" panose="020B0604020202020204" pitchFamily="34" charset="0"/>
              <a:ea typeface="ヒラギノ角ゴ Pro W3"/>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58332" indent="-291666" eaLnBrk="0" hangingPunct="0">
              <a:defRPr sz="2400">
                <a:solidFill>
                  <a:schemeClr val="tx1"/>
                </a:solidFill>
                <a:latin typeface="Arial" panose="020B0604020202020204" pitchFamily="34" charset="0"/>
                <a:ea typeface="ヒラギノ角ゴ Pro W3"/>
                <a:cs typeface="ヒラギノ角ゴ Pro W3"/>
              </a:defRPr>
            </a:lvl2pPr>
            <a:lvl3pPr marL="1166664" indent="-233332" eaLnBrk="0" hangingPunct="0">
              <a:defRPr sz="2400">
                <a:solidFill>
                  <a:schemeClr val="tx1"/>
                </a:solidFill>
                <a:latin typeface="Arial" panose="020B0604020202020204" pitchFamily="34" charset="0"/>
                <a:ea typeface="ヒラギノ角ゴ Pro W3"/>
                <a:cs typeface="ヒラギノ角ゴ Pro W3"/>
              </a:defRPr>
            </a:lvl3pPr>
            <a:lvl4pPr marL="1633329" indent="-233332" eaLnBrk="0" hangingPunct="0">
              <a:defRPr sz="2400">
                <a:solidFill>
                  <a:schemeClr val="tx1"/>
                </a:solidFill>
                <a:latin typeface="Arial" panose="020B0604020202020204" pitchFamily="34" charset="0"/>
                <a:ea typeface="ヒラギノ角ゴ Pro W3"/>
                <a:cs typeface="ヒラギノ角ゴ Pro W3"/>
              </a:defRPr>
            </a:lvl4pPr>
            <a:lvl5pPr marL="2099995" indent="-233332" eaLnBrk="0" hangingPunct="0">
              <a:defRPr sz="2400">
                <a:solidFill>
                  <a:schemeClr val="tx1"/>
                </a:solidFill>
                <a:latin typeface="Arial" panose="020B0604020202020204" pitchFamily="34" charset="0"/>
                <a:ea typeface="ヒラギノ角ゴ Pro W3"/>
                <a:cs typeface="ヒラギノ角ゴ Pro W3"/>
              </a:defRPr>
            </a:lvl5pPr>
            <a:lvl6pPr marL="2566661" indent="-233332"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3033326" indent="-233332"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99992" indent="-233332"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966658" indent="-233332"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D0ECF3D2-2034-45E0-872B-9617F05B73DB}" type="slidenum">
              <a:rPr lang="en-US" altLang="en-US" sz="1200"/>
              <a:pPr/>
              <a:t>19</a:t>
            </a:fld>
            <a:endParaRPr lang="en-US" altLang="en-US" sz="1200"/>
          </a:p>
        </p:txBody>
      </p:sp>
    </p:spTree>
    <p:extLst>
      <p:ext uri="{BB962C8B-B14F-4D97-AF65-F5344CB8AC3E}">
        <p14:creationId xmlns:p14="http://schemas.microsoft.com/office/powerpoint/2010/main" val="2925532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Carried over from Nain</a:t>
            </a:r>
            <a:r>
              <a:rPr lang="en-US" baseline="0" dirty="0" smtClean="0"/>
              <a:t> Outbreak </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20</a:t>
            </a:fld>
            <a:endParaRPr lang="en-US"/>
          </a:p>
        </p:txBody>
      </p:sp>
    </p:spTree>
    <p:extLst>
      <p:ext uri="{BB962C8B-B14F-4D97-AF65-F5344CB8AC3E}">
        <p14:creationId xmlns:p14="http://schemas.microsoft.com/office/powerpoint/2010/main" val="60173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defRPr/>
            </a:pPr>
            <a:r>
              <a:rPr lang="en-US" sz="2400" dirty="0" smtClean="0">
                <a:latin typeface="Arial" panose="020B0604020202020204" pitchFamily="34" charset="0"/>
                <a:cs typeface="Arial" panose="020B0604020202020204" pitchFamily="34" charset="0"/>
              </a:rPr>
              <a:t>Substance Abuse</a:t>
            </a:r>
          </a:p>
          <a:p>
            <a:pPr marL="742950" lvl="2" indent="-342900">
              <a:defRPr/>
            </a:pPr>
            <a:r>
              <a:rPr lang="en-US" sz="2400" dirty="0" err="1" smtClean="0">
                <a:latin typeface="Arial" panose="020B0604020202020204" pitchFamily="34" charset="0"/>
                <a:cs typeface="Arial" panose="020B0604020202020204" pitchFamily="34" charset="0"/>
              </a:rPr>
              <a:t>Nunatsiavut</a:t>
            </a:r>
            <a:r>
              <a:rPr lang="en-US" sz="2400" dirty="0" smtClean="0">
                <a:latin typeface="Arial" panose="020B0604020202020204" pitchFamily="34" charset="0"/>
                <a:cs typeface="Arial" panose="020B0604020202020204" pitchFamily="34" charset="0"/>
              </a:rPr>
              <a:t> and LGH partnering to develop outreach program</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21</a:t>
            </a:fld>
            <a:endParaRPr lang="en-US"/>
          </a:p>
        </p:txBody>
      </p:sp>
    </p:spTree>
    <p:extLst>
      <p:ext uri="{BB962C8B-B14F-4D97-AF65-F5344CB8AC3E}">
        <p14:creationId xmlns:p14="http://schemas.microsoft.com/office/powerpoint/2010/main" val="86130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 in each</a:t>
            </a:r>
            <a:r>
              <a:rPr lang="en-US" baseline="0" dirty="0" smtClean="0"/>
              <a:t> community and in HV to homeless shelters. Excellent uptake and attendance </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25</a:t>
            </a:fld>
            <a:endParaRPr lang="en-US"/>
          </a:p>
        </p:txBody>
      </p:sp>
    </p:spTree>
    <p:extLst>
      <p:ext uri="{BB962C8B-B14F-4D97-AF65-F5344CB8AC3E}">
        <p14:creationId xmlns:p14="http://schemas.microsoft.com/office/powerpoint/2010/main" val="284060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9414" indent="-288236" eaLnBrk="0" hangingPunct="0">
              <a:spcBef>
                <a:spcPct val="30000"/>
              </a:spcBef>
              <a:defRPr sz="1200">
                <a:solidFill>
                  <a:schemeClr val="tx1"/>
                </a:solidFill>
                <a:latin typeface="Arial" panose="020B0604020202020204" pitchFamily="34" charset="0"/>
              </a:defRPr>
            </a:lvl2pPr>
            <a:lvl3pPr marL="1152944" indent="-230589" eaLnBrk="0" hangingPunct="0">
              <a:spcBef>
                <a:spcPct val="30000"/>
              </a:spcBef>
              <a:defRPr sz="1200">
                <a:solidFill>
                  <a:schemeClr val="tx1"/>
                </a:solidFill>
                <a:latin typeface="Arial" panose="020B0604020202020204" pitchFamily="34" charset="0"/>
              </a:defRPr>
            </a:lvl3pPr>
            <a:lvl4pPr marL="1614122" indent="-230589" eaLnBrk="0" hangingPunct="0">
              <a:spcBef>
                <a:spcPct val="30000"/>
              </a:spcBef>
              <a:defRPr sz="1200">
                <a:solidFill>
                  <a:schemeClr val="tx1"/>
                </a:solidFill>
                <a:latin typeface="Arial" panose="020B0604020202020204" pitchFamily="34" charset="0"/>
              </a:defRPr>
            </a:lvl4pPr>
            <a:lvl5pPr marL="2075299" indent="-230589" eaLnBrk="0" hangingPunct="0">
              <a:spcBef>
                <a:spcPct val="30000"/>
              </a:spcBef>
              <a:defRPr sz="1200">
                <a:solidFill>
                  <a:schemeClr val="tx1"/>
                </a:solidFill>
                <a:latin typeface="Arial" panose="020B0604020202020204" pitchFamily="34" charset="0"/>
              </a:defRPr>
            </a:lvl5pPr>
            <a:lvl6pPr marL="2536477" indent="-230589" eaLnBrk="0" fontAlgn="base" hangingPunct="0">
              <a:spcBef>
                <a:spcPct val="30000"/>
              </a:spcBef>
              <a:spcAft>
                <a:spcPct val="0"/>
              </a:spcAft>
              <a:defRPr sz="1200">
                <a:solidFill>
                  <a:schemeClr val="tx1"/>
                </a:solidFill>
                <a:latin typeface="Arial" panose="020B0604020202020204" pitchFamily="34" charset="0"/>
              </a:defRPr>
            </a:lvl6pPr>
            <a:lvl7pPr marL="2997655" indent="-230589" eaLnBrk="0" fontAlgn="base" hangingPunct="0">
              <a:spcBef>
                <a:spcPct val="30000"/>
              </a:spcBef>
              <a:spcAft>
                <a:spcPct val="0"/>
              </a:spcAft>
              <a:defRPr sz="1200">
                <a:solidFill>
                  <a:schemeClr val="tx1"/>
                </a:solidFill>
                <a:latin typeface="Arial" panose="020B0604020202020204" pitchFamily="34" charset="0"/>
              </a:defRPr>
            </a:lvl7pPr>
            <a:lvl8pPr marL="3458832" indent="-230589" eaLnBrk="0" fontAlgn="base" hangingPunct="0">
              <a:spcBef>
                <a:spcPct val="30000"/>
              </a:spcBef>
              <a:spcAft>
                <a:spcPct val="0"/>
              </a:spcAft>
              <a:defRPr sz="1200">
                <a:solidFill>
                  <a:schemeClr val="tx1"/>
                </a:solidFill>
                <a:latin typeface="Arial" panose="020B0604020202020204" pitchFamily="34" charset="0"/>
              </a:defRPr>
            </a:lvl8pPr>
            <a:lvl9pPr marL="3920010" indent="-23058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DD495BE-21AC-479B-B778-AC14C6579D49}" type="slidenum">
              <a:rPr lang="en-US" altLang="en-US"/>
              <a:pPr eaLnBrk="1" hangingPunct="1">
                <a:spcBef>
                  <a:spcPct val="0"/>
                </a:spcBef>
              </a:pPr>
              <a:t>3</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3382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9414" indent="-288236" eaLnBrk="0" hangingPunct="0">
              <a:spcBef>
                <a:spcPct val="30000"/>
              </a:spcBef>
              <a:defRPr sz="1200">
                <a:solidFill>
                  <a:schemeClr val="tx1"/>
                </a:solidFill>
                <a:latin typeface="Arial" panose="020B0604020202020204" pitchFamily="34" charset="0"/>
              </a:defRPr>
            </a:lvl2pPr>
            <a:lvl3pPr marL="1152944" indent="-230589" eaLnBrk="0" hangingPunct="0">
              <a:spcBef>
                <a:spcPct val="30000"/>
              </a:spcBef>
              <a:defRPr sz="1200">
                <a:solidFill>
                  <a:schemeClr val="tx1"/>
                </a:solidFill>
                <a:latin typeface="Arial" panose="020B0604020202020204" pitchFamily="34" charset="0"/>
              </a:defRPr>
            </a:lvl3pPr>
            <a:lvl4pPr marL="1614122" indent="-230589" eaLnBrk="0" hangingPunct="0">
              <a:spcBef>
                <a:spcPct val="30000"/>
              </a:spcBef>
              <a:defRPr sz="1200">
                <a:solidFill>
                  <a:schemeClr val="tx1"/>
                </a:solidFill>
                <a:latin typeface="Arial" panose="020B0604020202020204" pitchFamily="34" charset="0"/>
              </a:defRPr>
            </a:lvl4pPr>
            <a:lvl5pPr marL="2075299" indent="-230589" eaLnBrk="0" hangingPunct="0">
              <a:spcBef>
                <a:spcPct val="30000"/>
              </a:spcBef>
              <a:defRPr sz="1200">
                <a:solidFill>
                  <a:schemeClr val="tx1"/>
                </a:solidFill>
                <a:latin typeface="Arial" panose="020B0604020202020204" pitchFamily="34" charset="0"/>
              </a:defRPr>
            </a:lvl5pPr>
            <a:lvl6pPr marL="2536477" indent="-230589" eaLnBrk="0" fontAlgn="base" hangingPunct="0">
              <a:spcBef>
                <a:spcPct val="30000"/>
              </a:spcBef>
              <a:spcAft>
                <a:spcPct val="0"/>
              </a:spcAft>
              <a:defRPr sz="1200">
                <a:solidFill>
                  <a:schemeClr val="tx1"/>
                </a:solidFill>
                <a:latin typeface="Arial" panose="020B0604020202020204" pitchFamily="34" charset="0"/>
              </a:defRPr>
            </a:lvl6pPr>
            <a:lvl7pPr marL="2997655" indent="-230589" eaLnBrk="0" fontAlgn="base" hangingPunct="0">
              <a:spcBef>
                <a:spcPct val="30000"/>
              </a:spcBef>
              <a:spcAft>
                <a:spcPct val="0"/>
              </a:spcAft>
              <a:defRPr sz="1200">
                <a:solidFill>
                  <a:schemeClr val="tx1"/>
                </a:solidFill>
                <a:latin typeface="Arial" panose="020B0604020202020204" pitchFamily="34" charset="0"/>
              </a:defRPr>
            </a:lvl7pPr>
            <a:lvl8pPr marL="3458832" indent="-230589" eaLnBrk="0" fontAlgn="base" hangingPunct="0">
              <a:spcBef>
                <a:spcPct val="30000"/>
              </a:spcBef>
              <a:spcAft>
                <a:spcPct val="0"/>
              </a:spcAft>
              <a:defRPr sz="1200">
                <a:solidFill>
                  <a:schemeClr val="tx1"/>
                </a:solidFill>
                <a:latin typeface="Arial" panose="020B0604020202020204" pitchFamily="34" charset="0"/>
              </a:defRPr>
            </a:lvl8pPr>
            <a:lvl9pPr marL="3920010" indent="-230589"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8E199C9-A316-4108-9EB3-D3B0257069CE}" type="slidenum">
              <a:rPr lang="en-US" altLang="en-US">
                <a:solidFill>
                  <a:prstClr val="black"/>
                </a:solidFill>
              </a:rPr>
              <a:pPr eaLnBrk="1" hangingPunct="1">
                <a:spcBef>
                  <a:spcPct val="0"/>
                </a:spcBef>
              </a:pPr>
              <a:t>4</a:t>
            </a:fld>
            <a:endParaRPr lang="en-US" altLang="en-US">
              <a:solidFill>
                <a:prstClr val="black"/>
              </a:solidFill>
            </a:endParaRPr>
          </a:p>
        </p:txBody>
      </p:sp>
      <p:sp>
        <p:nvSpPr>
          <p:cNvPr id="44035" name="Rectangle 2"/>
          <p:cNvSpPr>
            <a:spLocks noGrp="1" noRot="1" noChangeAspect="1" noChangeArrowheads="1" noTextEdit="1"/>
          </p:cNvSpPr>
          <p:nvPr>
            <p:ph type="sldImg"/>
          </p:nvPr>
        </p:nvSpPr>
        <p:spPr>
          <a:xfrm>
            <a:off x="398463" y="698500"/>
            <a:ext cx="6122987" cy="3444875"/>
          </a:xfrm>
          <a:ln/>
        </p:spPr>
      </p:sp>
      <p:sp>
        <p:nvSpPr>
          <p:cNvPr id="44036" name="Rectangle 3"/>
          <p:cNvSpPr>
            <a:spLocks noGrp="1" noChangeArrowheads="1"/>
          </p:cNvSpPr>
          <p:nvPr>
            <p:ph type="body" idx="1"/>
          </p:nvPr>
        </p:nvSpPr>
        <p:spPr>
          <a:xfrm>
            <a:off x="922444" y="4381103"/>
            <a:ext cx="5073438" cy="4150519"/>
          </a:xfrm>
          <a:noFill/>
        </p:spPr>
        <p:txBody>
          <a:bodyPr/>
          <a:lstStyle/>
          <a:p>
            <a:pPr eaLnBrk="1" hangingPunct="1"/>
            <a:endParaRPr lang="en-CA" altLang="en-US" smtClean="0">
              <a:latin typeface="Arial" panose="020B0604020202020204" pitchFamily="34" charset="0"/>
            </a:endParaRPr>
          </a:p>
        </p:txBody>
      </p:sp>
    </p:spTree>
    <p:extLst>
      <p:ext uri="{BB962C8B-B14F-4D97-AF65-F5344CB8AC3E}">
        <p14:creationId xmlns:p14="http://schemas.microsoft.com/office/powerpoint/2010/main" val="163395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Tuberculosis (TB) is the epitome of inequity in public health; it is a social disease with a medical aspect.”</a:t>
            </a:r>
          </a:p>
          <a:p>
            <a:pPr marL="0" indent="0">
              <a:buNone/>
            </a:pPr>
            <a:r>
              <a:rPr lang="en-US" b="1" dirty="0" smtClean="0"/>
              <a:t>current momentum to eliminate TB coming from the force of leadership within Inuit communities</a:t>
            </a:r>
            <a:r>
              <a:rPr lang="en-US" dirty="0" smtClean="0"/>
              <a:t>. </a:t>
            </a:r>
            <a:r>
              <a:rPr lang="en-US" b="1" dirty="0" smtClean="0"/>
              <a:t>TB rates are almost 300 times higher among Inuit</a:t>
            </a:r>
            <a:r>
              <a:rPr lang="en-US" dirty="0" smtClean="0"/>
              <a:t> than for the Canadian born non-Indigenous population.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6</a:t>
            </a:fld>
            <a:endParaRPr lang="en-US"/>
          </a:p>
        </p:txBody>
      </p:sp>
    </p:spTree>
    <p:extLst>
      <p:ext uri="{BB962C8B-B14F-4D97-AF65-F5344CB8AC3E}">
        <p14:creationId xmlns:p14="http://schemas.microsoft.com/office/powerpoint/2010/main" val="305451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President of Inuit Tapiriit Kanatami</a:t>
            </a:r>
          </a:p>
          <a:p>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7</a:t>
            </a:fld>
            <a:endParaRPr lang="en-US"/>
          </a:p>
        </p:txBody>
      </p:sp>
    </p:spTree>
    <p:extLst>
      <p:ext uri="{BB962C8B-B14F-4D97-AF65-F5344CB8AC3E}">
        <p14:creationId xmlns:p14="http://schemas.microsoft.com/office/powerpoint/2010/main" val="389733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b="1" dirty="0" smtClean="0"/>
              <a:t>Circumpolar peoples</a:t>
            </a:r>
            <a:r>
              <a:rPr lang="en-US" dirty="0" smtClean="0"/>
              <a:t> and </a:t>
            </a:r>
            <a:r>
              <a:rPr lang="en-US" b="1" dirty="0" smtClean="0"/>
              <a:t>Arctic peoples</a:t>
            </a:r>
            <a:r>
              <a:rPr lang="en-US" dirty="0" smtClean="0"/>
              <a:t> are umbrella terms for the various </a:t>
            </a:r>
            <a:r>
              <a:rPr lang="en-US" dirty="0" smtClean="0">
                <a:hlinkClick r:id="rId3" tooltip="List of indigenous peoples"/>
              </a:rPr>
              <a:t>indigenous peoples</a:t>
            </a:r>
            <a:r>
              <a:rPr lang="en-US" dirty="0" smtClean="0"/>
              <a:t> of the </a:t>
            </a:r>
            <a:r>
              <a:rPr lang="en-US" dirty="0" smtClean="0">
                <a:hlinkClick r:id="rId4" tooltip="Arctic"/>
              </a:rPr>
              <a:t>Arctic</a:t>
            </a:r>
            <a:r>
              <a:rPr lang="en-US" dirty="0" smtClean="0"/>
              <a:t>.</a:t>
            </a:r>
          </a:p>
          <a:p>
            <a:r>
              <a:rPr lang="en-US" b="1" dirty="0" smtClean="0"/>
              <a:t>The CD Howe</a:t>
            </a:r>
            <a:r>
              <a:rPr lang="en-US" dirty="0" smtClean="0"/>
              <a:t>: In the 1940s ships such as the CD Howe or "hospital boats" were used in the Eastern Arctic Patrol to test and evacuate Inuit with </a:t>
            </a:r>
            <a:r>
              <a:rPr lang="en-US" dirty="0" err="1" smtClean="0"/>
              <a:t>TB.</a:t>
            </a:r>
            <a:r>
              <a:rPr lang="en-US" baseline="30000" dirty="0" err="1" smtClean="0">
                <a:hlinkClick r:id="rId5"/>
              </a:rPr>
              <a:t>Footnote</a:t>
            </a:r>
            <a:r>
              <a:rPr lang="en-US" baseline="30000" dirty="0" smtClean="0">
                <a:hlinkClick r:id="rId5"/>
              </a:rPr>
              <a:t> 13</a:t>
            </a:r>
            <a:r>
              <a:rPr lang="en-US" dirty="0" smtClean="0"/>
              <a:t> If found ill, the letters "TB" were printed on the patient's hand and they were transported to provincial hospitals in the South and sanatoria for treatment sometimes only hours after </a:t>
            </a:r>
            <a:r>
              <a:rPr lang="en-US" dirty="0" err="1" smtClean="0"/>
              <a:t>diagnosis.</a:t>
            </a:r>
            <a:r>
              <a:rPr lang="en-US" baseline="30000" dirty="0" err="1" smtClean="0">
                <a:hlinkClick r:id="rId5"/>
              </a:rPr>
              <a:t>Footnote</a:t>
            </a:r>
            <a:r>
              <a:rPr lang="en-US" baseline="30000" dirty="0" smtClean="0">
                <a:hlinkClick r:id="rId5"/>
              </a:rPr>
              <a:t> 13</a:t>
            </a:r>
            <a:r>
              <a:rPr lang="en-US" dirty="0" smtClean="0"/>
              <a:t>The forcible removal of people (even children and infants) from their families and loved ones resulted in great emotional distress and, in some cases, hindered the survival of those at home</a:t>
            </a:r>
            <a:endParaRPr lang="en-US" altLang="en-US" dirty="0" smtClean="0">
              <a:latin typeface="Arial" panose="020B0604020202020204" pitchFamily="34" charset="0"/>
              <a:ea typeface="ヒラギノ角ゴ Pro W3"/>
            </a:endParaRPr>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ea typeface="ヒラギノ角ゴ Pro W3"/>
                <a:cs typeface="ヒラギノ角ゴ Pro W3"/>
              </a:defRPr>
            </a:lvl1pPr>
            <a:lvl2pPr marL="758332" indent="-291666" eaLnBrk="0" hangingPunct="0">
              <a:spcBef>
                <a:spcPct val="30000"/>
              </a:spcBef>
              <a:defRPr sz="1200">
                <a:solidFill>
                  <a:schemeClr val="tx1"/>
                </a:solidFill>
                <a:latin typeface="Arial" panose="020B0604020202020204" pitchFamily="34" charset="0"/>
                <a:ea typeface="ヒラギノ角ゴ Pro W3"/>
                <a:cs typeface="ヒラギノ角ゴ Pro W3"/>
              </a:defRPr>
            </a:lvl2pPr>
            <a:lvl3pPr marL="1166664"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3pPr>
            <a:lvl4pPr marL="1633329"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4pPr>
            <a:lvl5pPr marL="2099995"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5pPr>
            <a:lvl6pPr marL="2566661"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3033326"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99992"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966658"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a:spcBef>
                <a:spcPct val="0"/>
              </a:spcBef>
            </a:pPr>
            <a:fld id="{FD146274-2A0C-4663-A656-9547A6E40713}" type="slidenum">
              <a:rPr lang="en-US" altLang="en-US"/>
              <a:pPr>
                <a:spcBef>
                  <a:spcPct val="0"/>
                </a:spcBef>
              </a:pPr>
              <a:t>9</a:t>
            </a:fld>
            <a:endParaRPr lang="en-US" altLang="en-US"/>
          </a:p>
        </p:txBody>
      </p:sp>
    </p:spTree>
    <p:extLst>
      <p:ext uri="{BB962C8B-B14F-4D97-AF65-F5344CB8AC3E}">
        <p14:creationId xmlns:p14="http://schemas.microsoft.com/office/powerpoint/2010/main" val="161959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Inuit communities</a:t>
            </a:r>
            <a:r>
              <a:rPr lang="en-US" baseline="0" dirty="0" smtClean="0"/>
              <a:t> in pink</a:t>
            </a:r>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10</a:t>
            </a:fld>
            <a:endParaRPr lang="en-US"/>
          </a:p>
        </p:txBody>
      </p:sp>
    </p:spTree>
    <p:extLst>
      <p:ext uri="{BB962C8B-B14F-4D97-AF65-F5344CB8AC3E}">
        <p14:creationId xmlns:p14="http://schemas.microsoft.com/office/powerpoint/2010/main" val="14018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dirty="0" smtClean="0"/>
              <a:t>#</a:t>
            </a:r>
            <a:r>
              <a:rPr lang="en-US" altLang="en-US" sz="2400" baseline="0" dirty="0" smtClean="0"/>
              <a:t> cases: </a:t>
            </a:r>
            <a:r>
              <a:rPr lang="en-US" altLang="en-US" sz="2000" dirty="0" smtClean="0"/>
              <a:t>27 Cases in Nain</a:t>
            </a:r>
            <a:r>
              <a:rPr lang="en-US" altLang="en-US" sz="2000" baseline="0" dirty="0" smtClean="0"/>
              <a:t> , </a:t>
            </a:r>
            <a:r>
              <a:rPr lang="en-US" altLang="en-US" sz="2000" dirty="0" smtClean="0"/>
              <a:t>11 Cases in HVGB</a:t>
            </a:r>
            <a:r>
              <a:rPr lang="en-US" altLang="en-US" sz="2000" baseline="0" dirty="0" smtClean="0"/>
              <a:t> </a:t>
            </a:r>
            <a:r>
              <a:rPr lang="en-US" altLang="en-US" sz="2000" dirty="0" smtClean="0"/>
              <a:t>10 Hopedale ( July 2017)</a:t>
            </a:r>
          </a:p>
          <a:p>
            <a:endParaRPr lang="en-US" dirty="0"/>
          </a:p>
        </p:txBody>
      </p:sp>
      <p:sp>
        <p:nvSpPr>
          <p:cNvPr id="4" name="Slide Number Placeholder 3"/>
          <p:cNvSpPr>
            <a:spLocks noGrp="1"/>
          </p:cNvSpPr>
          <p:nvPr>
            <p:ph type="sldNum" sz="quarter" idx="10"/>
          </p:nvPr>
        </p:nvSpPr>
        <p:spPr/>
        <p:txBody>
          <a:bodyPr/>
          <a:lstStyle/>
          <a:p>
            <a:fld id="{DC93F428-B00C-46F2-93B2-55BFC01A8FF1}" type="slidenum">
              <a:rPr lang="en-US" smtClean="0"/>
              <a:t>11</a:t>
            </a:fld>
            <a:endParaRPr lang="en-US"/>
          </a:p>
        </p:txBody>
      </p:sp>
    </p:spTree>
    <p:extLst>
      <p:ext uri="{BB962C8B-B14F-4D97-AF65-F5344CB8AC3E}">
        <p14:creationId xmlns:p14="http://schemas.microsoft.com/office/powerpoint/2010/main" val="170262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buFont typeface="Arial" pitchFamily="34" charset="0"/>
              <a:buNone/>
              <a:defRPr/>
            </a:pPr>
            <a:r>
              <a:rPr lang="en-US" dirty="0" smtClean="0">
                <a:cs typeface="+mn-cs"/>
              </a:rPr>
              <a:t>Housing</a:t>
            </a:r>
          </a:p>
          <a:p>
            <a:pPr marL="174999" indent="-174999">
              <a:buFont typeface="Arial" pitchFamily="34" charset="0"/>
              <a:buChar char="•"/>
              <a:defRPr/>
            </a:pPr>
            <a:r>
              <a:rPr lang="en-US" dirty="0" smtClean="0">
                <a:cs typeface="+mn-cs"/>
              </a:rPr>
              <a:t>Between 9-16% of homes in </a:t>
            </a:r>
            <a:r>
              <a:rPr lang="en-US" dirty="0" err="1" smtClean="0">
                <a:cs typeface="+mn-cs"/>
              </a:rPr>
              <a:t>Nunatsiavut</a:t>
            </a:r>
            <a:r>
              <a:rPr lang="en-US" dirty="0" smtClean="0">
                <a:cs typeface="+mn-cs"/>
              </a:rPr>
              <a:t> are overcrowded (&gt;20% Nain and Hopedale)</a:t>
            </a:r>
          </a:p>
          <a:p>
            <a:pPr marL="174999" indent="-174999">
              <a:buFont typeface="Arial" pitchFamily="34" charset="0"/>
              <a:buChar char="•"/>
              <a:defRPr/>
            </a:pPr>
            <a:r>
              <a:rPr lang="en-US" dirty="0" smtClean="0">
                <a:cs typeface="+mn-cs"/>
              </a:rPr>
              <a:t>38% house multiple family units</a:t>
            </a:r>
          </a:p>
          <a:p>
            <a:pPr marL="174999" indent="-174999">
              <a:buFont typeface="Arial" pitchFamily="34" charset="0"/>
              <a:buChar char="•"/>
              <a:defRPr/>
            </a:pPr>
            <a:r>
              <a:rPr lang="en-US" dirty="0" smtClean="0">
                <a:cs typeface="+mn-cs"/>
              </a:rPr>
              <a:t>44% have </a:t>
            </a:r>
            <a:r>
              <a:rPr lang="en-US" dirty="0" err="1" smtClean="0">
                <a:cs typeface="+mn-cs"/>
              </a:rPr>
              <a:t>mould</a:t>
            </a:r>
            <a:endParaRPr lang="en-US" dirty="0" smtClean="0">
              <a:cs typeface="+mn-cs"/>
            </a:endParaRPr>
          </a:p>
          <a:p>
            <a:pPr>
              <a:buFont typeface="Arial" pitchFamily="34" charset="0"/>
              <a:buNone/>
              <a:defRPr/>
            </a:pPr>
            <a:r>
              <a:rPr lang="en-US" dirty="0" smtClean="0">
                <a:cs typeface="+mn-cs"/>
              </a:rPr>
              <a:t>Food Insecurity</a:t>
            </a:r>
          </a:p>
          <a:p>
            <a:pPr marL="174999" indent="-174999">
              <a:buFont typeface="Arial" pitchFamily="34" charset="0"/>
              <a:buChar char="•"/>
              <a:defRPr/>
            </a:pPr>
            <a:r>
              <a:rPr lang="en-US" dirty="0" smtClean="0">
                <a:cs typeface="+mn-cs"/>
              </a:rPr>
              <a:t>70% of Inuit preschoolers living in food insecure households</a:t>
            </a:r>
          </a:p>
          <a:p>
            <a:pPr marL="174999" indent="-174999">
              <a:buFont typeface="Arial" pitchFamily="34" charset="0"/>
              <a:buChar char="•"/>
              <a:defRPr/>
            </a:pPr>
            <a:r>
              <a:rPr lang="en-US" dirty="0" smtClean="0">
                <a:cs typeface="+mn-cs"/>
              </a:rPr>
              <a:t>18% households had an adult not eating for a day due to $</a:t>
            </a:r>
          </a:p>
          <a:p>
            <a:pPr marL="174999" indent="-174999">
              <a:buFont typeface="Arial" pitchFamily="34" charset="0"/>
              <a:buChar char="•"/>
              <a:defRPr/>
            </a:pPr>
            <a:r>
              <a:rPr lang="en-US" dirty="0" smtClean="0">
                <a:cs typeface="+mn-cs"/>
              </a:rPr>
              <a:t>13% household had a child not eat for a day due to $</a:t>
            </a:r>
          </a:p>
          <a:p>
            <a:pPr marL="174999" indent="-174999">
              <a:buFont typeface="Arial" pitchFamily="34" charset="0"/>
              <a:buChar char="•"/>
              <a:defRPr/>
            </a:pPr>
            <a:r>
              <a:rPr lang="en-US" dirty="0" smtClean="0">
                <a:cs typeface="+mn-cs"/>
              </a:rPr>
              <a:t>2007-2008 Inuit Health Survey</a:t>
            </a:r>
          </a:p>
          <a:p>
            <a:pPr>
              <a:buFont typeface="Arial" pitchFamily="34" charset="0"/>
              <a:buNone/>
              <a:defRPr/>
            </a:pPr>
            <a:r>
              <a:rPr lang="en-US" dirty="0" smtClean="0">
                <a:cs typeface="+mn-cs"/>
              </a:rPr>
              <a:t>Many Medical conditions associated with progression to TB disease</a:t>
            </a:r>
          </a:p>
          <a:p>
            <a:pPr>
              <a:buFont typeface="Arial" pitchFamily="34" charset="0"/>
              <a:buNone/>
              <a:defRPr/>
            </a:pPr>
            <a:endParaRPr lang="en-US" dirty="0">
              <a:cs typeface="+mn-cs"/>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ea typeface="ヒラギノ角ゴ Pro W3"/>
                <a:cs typeface="ヒラギノ角ゴ Pro W3"/>
              </a:defRPr>
            </a:lvl1pPr>
            <a:lvl2pPr marL="758332" indent="-291666" eaLnBrk="0" hangingPunct="0">
              <a:spcBef>
                <a:spcPct val="30000"/>
              </a:spcBef>
              <a:defRPr sz="1200">
                <a:solidFill>
                  <a:schemeClr val="tx1"/>
                </a:solidFill>
                <a:latin typeface="Arial" panose="020B0604020202020204" pitchFamily="34" charset="0"/>
                <a:ea typeface="ヒラギノ角ゴ Pro W3"/>
                <a:cs typeface="ヒラギノ角ゴ Pro W3"/>
              </a:defRPr>
            </a:lvl2pPr>
            <a:lvl3pPr marL="1166664"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3pPr>
            <a:lvl4pPr marL="1633329"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4pPr>
            <a:lvl5pPr marL="2099995" indent="-233332" eaLnBrk="0" hangingPunct="0">
              <a:spcBef>
                <a:spcPct val="30000"/>
              </a:spcBef>
              <a:defRPr sz="1200">
                <a:solidFill>
                  <a:schemeClr val="tx1"/>
                </a:solidFill>
                <a:latin typeface="Arial" panose="020B0604020202020204" pitchFamily="34" charset="0"/>
                <a:ea typeface="ヒラギノ角ゴ Pro W3"/>
                <a:cs typeface="ヒラギノ角ゴ Pro W3"/>
              </a:defRPr>
            </a:lvl5pPr>
            <a:lvl6pPr marL="2566661"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6pPr>
            <a:lvl7pPr marL="3033326"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7pPr>
            <a:lvl8pPr marL="3499992"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8pPr>
            <a:lvl9pPr marL="3966658" indent="-233332" eaLnBrk="0" fontAlgn="base" hangingPunct="0">
              <a:spcBef>
                <a:spcPct val="30000"/>
              </a:spcBef>
              <a:spcAft>
                <a:spcPct val="0"/>
              </a:spcAft>
              <a:defRPr sz="1200">
                <a:solidFill>
                  <a:schemeClr val="tx1"/>
                </a:solidFill>
                <a:latin typeface="Arial" panose="020B0604020202020204" pitchFamily="34" charset="0"/>
                <a:ea typeface="ヒラギノ角ゴ Pro W3"/>
                <a:cs typeface="ヒラギノ角ゴ Pro W3"/>
              </a:defRPr>
            </a:lvl9pPr>
          </a:lstStyle>
          <a:p>
            <a:pPr>
              <a:spcBef>
                <a:spcPct val="0"/>
              </a:spcBef>
            </a:pPr>
            <a:fld id="{697291E0-E24B-4863-ABEE-70EDB529E75A}" type="slidenum">
              <a:rPr lang="en-US" altLang="en-US"/>
              <a:pPr>
                <a:spcBef>
                  <a:spcPct val="0"/>
                </a:spcBef>
              </a:pPr>
              <a:t>13</a:t>
            </a:fld>
            <a:endParaRPr lang="en-US" altLang="en-US"/>
          </a:p>
        </p:txBody>
      </p:sp>
    </p:spTree>
    <p:extLst>
      <p:ext uri="{BB962C8B-B14F-4D97-AF65-F5344CB8AC3E}">
        <p14:creationId xmlns:p14="http://schemas.microsoft.com/office/powerpoint/2010/main" val="410685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5"/>
            <a:ext cx="10363201"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2" y="3886204"/>
            <a:ext cx="8534401" cy="1752600"/>
          </a:xfrm>
        </p:spPr>
        <p:txBody>
          <a:bodyPr/>
          <a:lstStyle>
            <a:lvl1pPr marL="0" indent="0" algn="ctr">
              <a:buNone/>
              <a:defRPr>
                <a:solidFill>
                  <a:schemeClr val="tx1">
                    <a:tint val="75000"/>
                  </a:schemeClr>
                </a:solidFill>
              </a:defRPr>
            </a:lvl1pPr>
            <a:lvl2pPr marL="456302" indent="0" algn="ctr">
              <a:buNone/>
              <a:defRPr>
                <a:solidFill>
                  <a:schemeClr val="tx1">
                    <a:tint val="75000"/>
                  </a:schemeClr>
                </a:solidFill>
              </a:defRPr>
            </a:lvl2pPr>
            <a:lvl3pPr marL="912603" indent="0" algn="ctr">
              <a:buNone/>
              <a:defRPr>
                <a:solidFill>
                  <a:schemeClr val="tx1">
                    <a:tint val="75000"/>
                  </a:schemeClr>
                </a:solidFill>
              </a:defRPr>
            </a:lvl3pPr>
            <a:lvl4pPr marL="1368906" indent="0" algn="ctr">
              <a:buNone/>
              <a:defRPr>
                <a:solidFill>
                  <a:schemeClr val="tx1">
                    <a:tint val="75000"/>
                  </a:schemeClr>
                </a:solidFill>
              </a:defRPr>
            </a:lvl4pPr>
            <a:lvl5pPr marL="1825207" indent="0" algn="ctr">
              <a:buNone/>
              <a:defRPr>
                <a:solidFill>
                  <a:schemeClr val="tx1">
                    <a:tint val="75000"/>
                  </a:schemeClr>
                </a:solidFill>
              </a:defRPr>
            </a:lvl5pPr>
            <a:lvl6pPr marL="2281509" indent="0" algn="ctr">
              <a:buNone/>
              <a:defRPr>
                <a:solidFill>
                  <a:schemeClr val="tx1">
                    <a:tint val="75000"/>
                  </a:schemeClr>
                </a:solidFill>
              </a:defRPr>
            </a:lvl6pPr>
            <a:lvl7pPr marL="2737810" indent="0" algn="ctr">
              <a:buNone/>
              <a:defRPr>
                <a:solidFill>
                  <a:schemeClr val="tx1">
                    <a:tint val="75000"/>
                  </a:schemeClr>
                </a:solidFill>
              </a:defRPr>
            </a:lvl7pPr>
            <a:lvl8pPr marL="3194112" indent="0" algn="ctr">
              <a:buNone/>
              <a:defRPr>
                <a:solidFill>
                  <a:schemeClr val="tx1">
                    <a:tint val="75000"/>
                  </a:schemeClr>
                </a:solidFill>
              </a:defRPr>
            </a:lvl8pPr>
            <a:lvl9pPr marL="3650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10F8468-F433-4A37-B837-A704D18439B3}"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617082-1E2B-4E91-855E-BE7261661D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33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626612"/>
            <a:ext cx="8128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C274F7-E799-44B5-862D-0373BDB9ED06}"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2BDC90-AEF6-48CA-AC56-FB269B2E68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985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0565" y="6356278"/>
            <a:ext cx="2842871" cy="364598"/>
          </a:xfrm>
        </p:spPr>
        <p:txBody>
          <a:bodyPr/>
          <a:lstStyle>
            <a:lvl1pPr>
              <a:defRPr/>
            </a:lvl1pPr>
          </a:lstStyle>
          <a:p>
            <a:pPr>
              <a:defRPr/>
            </a:pPr>
            <a:fld id="{E585A052-E7C3-4438-80C9-0763E87146D6}" type="datetime1">
              <a:rPr lang="en-US">
                <a:solidFill>
                  <a:prstClr val="black">
                    <a:tint val="75000"/>
                  </a:prstClr>
                </a:solidFill>
              </a:rPr>
              <a:pPr>
                <a:defRPr/>
              </a:pPr>
              <a:t>7/10/2018</a:t>
            </a:fld>
            <a:endParaRPr lang="en-US">
              <a:solidFill>
                <a:prstClr val="black">
                  <a:tint val="75000"/>
                </a:prstClr>
              </a:solidFill>
            </a:endParaRPr>
          </a:p>
        </p:txBody>
      </p:sp>
      <p:sp>
        <p:nvSpPr>
          <p:cNvPr id="3" name="Footer Placeholder 2"/>
          <p:cNvSpPr>
            <a:spLocks noGrp="1"/>
          </p:cNvSpPr>
          <p:nvPr>
            <p:ph type="ftr" sz="quarter" idx="11"/>
          </p:nvPr>
        </p:nvSpPr>
        <p:spPr>
          <a:xfrm>
            <a:off x="4164692" y="6356278"/>
            <a:ext cx="3862621" cy="364598"/>
          </a:xfrm>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738565" y="6356278"/>
            <a:ext cx="2842871" cy="364598"/>
          </a:xfrm>
        </p:spPr>
        <p:txBody>
          <a:bodyPr/>
          <a:lstStyle>
            <a:lvl1pPr>
              <a:defRPr/>
            </a:lvl1pPr>
          </a:lstStyle>
          <a:p>
            <a:pPr>
              <a:defRPr/>
            </a:pPr>
            <a:fld id="{A05E948E-1528-44FF-AC01-5E7D30C80E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2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5"/>
            <a:ext cx="10363201"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2" y="3886204"/>
            <a:ext cx="8534401" cy="1752600"/>
          </a:xfrm>
        </p:spPr>
        <p:txBody>
          <a:bodyPr/>
          <a:lstStyle>
            <a:lvl1pPr marL="0" indent="0" algn="ctr">
              <a:buNone/>
              <a:defRPr>
                <a:solidFill>
                  <a:schemeClr val="tx1">
                    <a:tint val="75000"/>
                  </a:schemeClr>
                </a:solidFill>
              </a:defRPr>
            </a:lvl1pPr>
            <a:lvl2pPr marL="456302" indent="0" algn="ctr">
              <a:buNone/>
              <a:defRPr>
                <a:solidFill>
                  <a:schemeClr val="tx1">
                    <a:tint val="75000"/>
                  </a:schemeClr>
                </a:solidFill>
              </a:defRPr>
            </a:lvl2pPr>
            <a:lvl3pPr marL="912603" indent="0" algn="ctr">
              <a:buNone/>
              <a:defRPr>
                <a:solidFill>
                  <a:schemeClr val="tx1">
                    <a:tint val="75000"/>
                  </a:schemeClr>
                </a:solidFill>
              </a:defRPr>
            </a:lvl3pPr>
            <a:lvl4pPr marL="1368906" indent="0" algn="ctr">
              <a:buNone/>
              <a:defRPr>
                <a:solidFill>
                  <a:schemeClr val="tx1">
                    <a:tint val="75000"/>
                  </a:schemeClr>
                </a:solidFill>
              </a:defRPr>
            </a:lvl4pPr>
            <a:lvl5pPr marL="1825207" indent="0" algn="ctr">
              <a:buNone/>
              <a:defRPr>
                <a:solidFill>
                  <a:schemeClr val="tx1">
                    <a:tint val="75000"/>
                  </a:schemeClr>
                </a:solidFill>
              </a:defRPr>
            </a:lvl5pPr>
            <a:lvl6pPr marL="2281509" indent="0" algn="ctr">
              <a:buNone/>
              <a:defRPr>
                <a:solidFill>
                  <a:schemeClr val="tx1">
                    <a:tint val="75000"/>
                  </a:schemeClr>
                </a:solidFill>
              </a:defRPr>
            </a:lvl6pPr>
            <a:lvl7pPr marL="2737810" indent="0" algn="ctr">
              <a:buNone/>
              <a:defRPr>
                <a:solidFill>
                  <a:schemeClr val="tx1">
                    <a:tint val="75000"/>
                  </a:schemeClr>
                </a:solidFill>
              </a:defRPr>
            </a:lvl7pPr>
            <a:lvl8pPr marL="3194112" indent="0" algn="ctr">
              <a:buNone/>
              <a:defRPr>
                <a:solidFill>
                  <a:schemeClr val="tx1">
                    <a:tint val="75000"/>
                  </a:schemeClr>
                </a:solidFill>
              </a:defRPr>
            </a:lvl8pPr>
            <a:lvl9pPr marL="3650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10F8468-F433-4A37-B837-A704D18439B3}"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617082-1E2B-4E91-855E-BE7261661D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903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626612"/>
            <a:ext cx="8128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C274F7-E799-44B5-862D-0373BDB9ED06}"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2BDC90-AEF6-48CA-AC56-FB269B2E68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059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0565" y="6356278"/>
            <a:ext cx="2842871" cy="364598"/>
          </a:xfrm>
        </p:spPr>
        <p:txBody>
          <a:bodyPr/>
          <a:lstStyle>
            <a:lvl1pPr>
              <a:defRPr/>
            </a:lvl1pPr>
          </a:lstStyle>
          <a:p>
            <a:pPr>
              <a:defRPr/>
            </a:pPr>
            <a:fld id="{E585A052-E7C3-4438-80C9-0763E87146D6}" type="datetime1">
              <a:rPr lang="en-US">
                <a:solidFill>
                  <a:prstClr val="black">
                    <a:tint val="75000"/>
                  </a:prstClr>
                </a:solidFill>
              </a:rPr>
              <a:pPr>
                <a:defRPr/>
              </a:pPr>
              <a:t>7/10/2018</a:t>
            </a:fld>
            <a:endParaRPr lang="en-US">
              <a:solidFill>
                <a:prstClr val="black">
                  <a:tint val="75000"/>
                </a:prstClr>
              </a:solidFill>
            </a:endParaRPr>
          </a:p>
        </p:txBody>
      </p:sp>
      <p:sp>
        <p:nvSpPr>
          <p:cNvPr id="3" name="Footer Placeholder 2"/>
          <p:cNvSpPr>
            <a:spLocks noGrp="1"/>
          </p:cNvSpPr>
          <p:nvPr>
            <p:ph type="ftr" sz="quarter" idx="11"/>
          </p:nvPr>
        </p:nvSpPr>
        <p:spPr>
          <a:xfrm>
            <a:off x="4164692" y="6356278"/>
            <a:ext cx="3862621" cy="364598"/>
          </a:xfrm>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738565" y="6356278"/>
            <a:ext cx="2842871" cy="364598"/>
          </a:xfrm>
        </p:spPr>
        <p:txBody>
          <a:bodyPr/>
          <a:lstStyle>
            <a:lvl1pPr>
              <a:defRPr/>
            </a:lvl1pPr>
          </a:lstStyle>
          <a:p>
            <a:pPr>
              <a:defRPr/>
            </a:pPr>
            <a:fld id="{A05E948E-1528-44FF-AC01-5E7D30C80E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622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448800" cy="8382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371600"/>
            <a:ext cx="5334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6146800" y="1371600"/>
            <a:ext cx="5334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6146800" y="3771900"/>
            <a:ext cx="5334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fld id="{E6024022-7DAD-493B-BE8F-C74874141C8B}" type="slidenum">
              <a:rPr lang="en-US" altLang="en-US"/>
              <a:pPr/>
              <a:t>‹#›</a:t>
            </a:fld>
            <a:endParaRPr lang="en-US" altLang="en-US"/>
          </a:p>
        </p:txBody>
      </p:sp>
    </p:spTree>
    <p:extLst>
      <p:ext uri="{BB962C8B-B14F-4D97-AF65-F5344CB8AC3E}">
        <p14:creationId xmlns:p14="http://schemas.microsoft.com/office/powerpoint/2010/main" val="271900050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0567" y="625948"/>
            <a:ext cx="7296775" cy="1143807"/>
          </a:xfrm>
          <a:prstGeom prst="rect">
            <a:avLst/>
          </a:prstGeom>
          <a:noFill/>
          <a:ln w="9525">
            <a:noFill/>
            <a:miter lim="800000"/>
            <a:headEnd/>
            <a:tailEnd/>
          </a:ln>
        </p:spPr>
        <p:txBody>
          <a:bodyPr vert="horz" wrap="square" lIns="90173" tIns="45086" rIns="90173" bIns="4508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0567" y="2060143"/>
            <a:ext cx="10970871" cy="4065434"/>
          </a:xfrm>
          <a:prstGeom prst="rect">
            <a:avLst/>
          </a:prstGeom>
          <a:noFill/>
          <a:ln w="9525">
            <a:noFill/>
            <a:miter lim="800000"/>
            <a:headEnd/>
            <a:tailEnd/>
          </a:ln>
        </p:spPr>
        <p:txBody>
          <a:bodyPr vert="horz" wrap="square" lIns="90173" tIns="45086" rIns="90173" bIns="450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0565" y="6356278"/>
            <a:ext cx="2842871" cy="364598"/>
          </a:xfrm>
          <a:prstGeom prst="rect">
            <a:avLst/>
          </a:prstGeom>
        </p:spPr>
        <p:txBody>
          <a:bodyPr vert="horz" lIns="90173" tIns="45086" rIns="90173" bIns="45086" rtlCol="0" anchor="ctr"/>
          <a:lstStyle>
            <a:lvl1pPr algn="l" defTabSz="456302" fontAlgn="auto">
              <a:spcBef>
                <a:spcPts val="0"/>
              </a:spcBef>
              <a:spcAft>
                <a:spcPts val="0"/>
              </a:spcAft>
              <a:defRPr sz="1214" smtClean="0">
                <a:solidFill>
                  <a:schemeClr val="tx1">
                    <a:tint val="75000"/>
                  </a:schemeClr>
                </a:solidFill>
                <a:latin typeface="+mn-lt"/>
              </a:defRPr>
            </a:lvl1pPr>
          </a:lstStyle>
          <a:p>
            <a:pPr>
              <a:defRPr/>
            </a:pPr>
            <a:fld id="{6DB4D76A-8A29-460E-AE79-FF4F73A86764}"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3"/>
          </p:nvPr>
        </p:nvSpPr>
        <p:spPr>
          <a:xfrm>
            <a:off x="4164692" y="6356278"/>
            <a:ext cx="3862621" cy="364598"/>
          </a:xfrm>
          <a:prstGeom prst="rect">
            <a:avLst/>
          </a:prstGeom>
        </p:spPr>
        <p:txBody>
          <a:bodyPr vert="horz" lIns="90173" tIns="45086" rIns="90173" bIns="45086" rtlCol="0" anchor="ctr"/>
          <a:lstStyle>
            <a:lvl1pPr algn="ctr" defTabSz="456302" fontAlgn="auto">
              <a:spcBef>
                <a:spcPts val="0"/>
              </a:spcBef>
              <a:spcAft>
                <a:spcPts val="0"/>
              </a:spcAft>
              <a:defRPr sz="1214">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8565" y="6356278"/>
            <a:ext cx="2842871" cy="364598"/>
          </a:xfrm>
          <a:prstGeom prst="rect">
            <a:avLst/>
          </a:prstGeom>
        </p:spPr>
        <p:txBody>
          <a:bodyPr vert="horz" lIns="90173" tIns="45086" rIns="90173" bIns="45086" rtlCol="0" anchor="ctr"/>
          <a:lstStyle>
            <a:lvl1pPr algn="r" defTabSz="456302" fontAlgn="auto">
              <a:spcBef>
                <a:spcPts val="0"/>
              </a:spcBef>
              <a:spcAft>
                <a:spcPts val="0"/>
              </a:spcAft>
              <a:defRPr sz="1214" smtClean="0">
                <a:solidFill>
                  <a:schemeClr val="tx1">
                    <a:tint val="75000"/>
                  </a:schemeClr>
                </a:solidFill>
                <a:latin typeface="+mn-lt"/>
              </a:defRPr>
            </a:lvl1pPr>
          </a:lstStyle>
          <a:p>
            <a:pPr>
              <a:defRPr/>
            </a:pPr>
            <a:fld id="{3F9E8E30-882E-4400-B1BD-7A8EF824F7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4783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6287" rtl="0" fontAlgn="base">
        <a:spcBef>
          <a:spcPct val="0"/>
        </a:spcBef>
        <a:spcAft>
          <a:spcPct val="0"/>
        </a:spcAft>
        <a:defRPr sz="4453" kern="1200">
          <a:solidFill>
            <a:schemeClr val="tx1"/>
          </a:solidFill>
          <a:latin typeface="Franklin Gothic Book"/>
          <a:ea typeface="+mj-ea"/>
          <a:cs typeface="Franklin Gothic Book"/>
        </a:defRPr>
      </a:lvl1pPr>
      <a:lvl2pPr algn="l" defTabSz="456287" rtl="0" fontAlgn="base">
        <a:spcBef>
          <a:spcPct val="0"/>
        </a:spcBef>
        <a:spcAft>
          <a:spcPct val="0"/>
        </a:spcAft>
        <a:defRPr sz="4453">
          <a:solidFill>
            <a:schemeClr val="tx1"/>
          </a:solidFill>
          <a:latin typeface="Franklin Gothic Book" pitchFamily="34" charset="0"/>
        </a:defRPr>
      </a:lvl2pPr>
      <a:lvl3pPr algn="l" defTabSz="456287" rtl="0" fontAlgn="base">
        <a:spcBef>
          <a:spcPct val="0"/>
        </a:spcBef>
        <a:spcAft>
          <a:spcPct val="0"/>
        </a:spcAft>
        <a:defRPr sz="4453">
          <a:solidFill>
            <a:schemeClr val="tx1"/>
          </a:solidFill>
          <a:latin typeface="Franklin Gothic Book" pitchFamily="34" charset="0"/>
        </a:defRPr>
      </a:lvl3pPr>
      <a:lvl4pPr algn="l" defTabSz="456287" rtl="0" fontAlgn="base">
        <a:spcBef>
          <a:spcPct val="0"/>
        </a:spcBef>
        <a:spcAft>
          <a:spcPct val="0"/>
        </a:spcAft>
        <a:defRPr sz="4453">
          <a:solidFill>
            <a:schemeClr val="tx1"/>
          </a:solidFill>
          <a:latin typeface="Franklin Gothic Book" pitchFamily="34" charset="0"/>
        </a:defRPr>
      </a:lvl4pPr>
      <a:lvl5pPr algn="l" defTabSz="456287" rtl="0" fontAlgn="base">
        <a:spcBef>
          <a:spcPct val="0"/>
        </a:spcBef>
        <a:spcAft>
          <a:spcPct val="0"/>
        </a:spcAft>
        <a:defRPr sz="4453">
          <a:solidFill>
            <a:schemeClr val="tx1"/>
          </a:solidFill>
          <a:latin typeface="Franklin Gothic Book" pitchFamily="34" charset="0"/>
        </a:defRPr>
      </a:lvl5pPr>
      <a:lvl6pPr marL="462713" algn="l" defTabSz="456287" rtl="0" fontAlgn="base">
        <a:spcBef>
          <a:spcPct val="0"/>
        </a:spcBef>
        <a:spcAft>
          <a:spcPct val="0"/>
        </a:spcAft>
        <a:defRPr sz="4453">
          <a:solidFill>
            <a:schemeClr val="tx1"/>
          </a:solidFill>
          <a:latin typeface="Franklin Gothic Book" pitchFamily="34" charset="0"/>
        </a:defRPr>
      </a:lvl6pPr>
      <a:lvl7pPr marL="925427" algn="l" defTabSz="456287" rtl="0" fontAlgn="base">
        <a:spcBef>
          <a:spcPct val="0"/>
        </a:spcBef>
        <a:spcAft>
          <a:spcPct val="0"/>
        </a:spcAft>
        <a:defRPr sz="4453">
          <a:solidFill>
            <a:schemeClr val="tx1"/>
          </a:solidFill>
          <a:latin typeface="Franklin Gothic Book" pitchFamily="34" charset="0"/>
        </a:defRPr>
      </a:lvl7pPr>
      <a:lvl8pPr marL="1388140" algn="l" defTabSz="456287" rtl="0" fontAlgn="base">
        <a:spcBef>
          <a:spcPct val="0"/>
        </a:spcBef>
        <a:spcAft>
          <a:spcPct val="0"/>
        </a:spcAft>
        <a:defRPr sz="4453">
          <a:solidFill>
            <a:schemeClr val="tx1"/>
          </a:solidFill>
          <a:latin typeface="Franklin Gothic Book" pitchFamily="34" charset="0"/>
        </a:defRPr>
      </a:lvl8pPr>
      <a:lvl9pPr marL="1850854" algn="l" defTabSz="456287" rtl="0" fontAlgn="base">
        <a:spcBef>
          <a:spcPct val="0"/>
        </a:spcBef>
        <a:spcAft>
          <a:spcPct val="0"/>
        </a:spcAft>
        <a:defRPr sz="4453">
          <a:solidFill>
            <a:schemeClr val="tx1"/>
          </a:solidFill>
          <a:latin typeface="Franklin Gothic Book" pitchFamily="34" charset="0"/>
        </a:defRPr>
      </a:lvl9pPr>
    </p:titleStyle>
    <p:bodyStyle>
      <a:lvl1pPr marL="342216" indent="-342216" algn="l" defTabSz="456287" rtl="0" fontAlgn="base">
        <a:spcBef>
          <a:spcPct val="20000"/>
        </a:spcBef>
        <a:spcAft>
          <a:spcPct val="0"/>
        </a:spcAft>
        <a:buFont typeface="Arial" charset="0"/>
        <a:buChar char="•"/>
        <a:defRPr sz="3239" kern="1200">
          <a:solidFill>
            <a:schemeClr val="tx1"/>
          </a:solidFill>
          <a:latin typeface="Franklin Gothic Book"/>
          <a:ea typeface="+mn-ea"/>
          <a:cs typeface="Franklin Gothic Book"/>
        </a:defRPr>
      </a:lvl1pPr>
      <a:lvl2pPr marL="740663" indent="-284376" algn="l" defTabSz="456287" rtl="0" fontAlgn="base">
        <a:spcBef>
          <a:spcPct val="20000"/>
        </a:spcBef>
        <a:spcAft>
          <a:spcPct val="0"/>
        </a:spcAft>
        <a:buFont typeface="Arial" charset="0"/>
        <a:buChar char="–"/>
        <a:defRPr sz="2834" kern="1200">
          <a:solidFill>
            <a:schemeClr val="tx1"/>
          </a:solidFill>
          <a:latin typeface="Franklin Gothic Book"/>
          <a:ea typeface="+mn-ea"/>
          <a:cs typeface="Franklin Gothic Book"/>
        </a:defRPr>
      </a:lvl2pPr>
      <a:lvl3pPr marL="1140717" indent="-228144" algn="l" defTabSz="456287" rtl="0" fontAlgn="base">
        <a:spcBef>
          <a:spcPct val="20000"/>
        </a:spcBef>
        <a:spcAft>
          <a:spcPct val="0"/>
        </a:spcAft>
        <a:buFont typeface="Arial" charset="0"/>
        <a:buChar char="•"/>
        <a:defRPr sz="2429" kern="1200">
          <a:solidFill>
            <a:schemeClr val="tx1"/>
          </a:solidFill>
          <a:latin typeface="Franklin Gothic Book"/>
          <a:ea typeface="+mn-ea"/>
          <a:cs typeface="Franklin Gothic Book"/>
        </a:defRPr>
      </a:lvl3pPr>
      <a:lvl4pPr marL="1597004" indent="-228144" algn="l" defTabSz="456287" rtl="0" fontAlgn="base">
        <a:spcBef>
          <a:spcPct val="20000"/>
        </a:spcBef>
        <a:spcAft>
          <a:spcPct val="0"/>
        </a:spcAft>
        <a:buFont typeface="Arial" charset="0"/>
        <a:buChar char="–"/>
        <a:defRPr sz="2024" kern="1200">
          <a:solidFill>
            <a:schemeClr val="tx1"/>
          </a:solidFill>
          <a:latin typeface="Franklin Gothic Book"/>
          <a:ea typeface="+mn-ea"/>
          <a:cs typeface="Franklin Gothic Book"/>
        </a:defRPr>
      </a:lvl4pPr>
      <a:lvl5pPr marL="2053291" indent="-228144" algn="l" defTabSz="456287" rtl="0" fontAlgn="base">
        <a:spcBef>
          <a:spcPct val="20000"/>
        </a:spcBef>
        <a:spcAft>
          <a:spcPct val="0"/>
        </a:spcAft>
        <a:buFont typeface="Arial" charset="0"/>
        <a:buChar char="»"/>
        <a:defRPr sz="2024" kern="1200">
          <a:solidFill>
            <a:schemeClr val="tx1"/>
          </a:solidFill>
          <a:latin typeface="Franklin Gothic Book"/>
          <a:ea typeface="+mn-ea"/>
          <a:cs typeface="Franklin Gothic Book"/>
        </a:defRPr>
      </a:lvl5pPr>
      <a:lvl6pPr marL="2509659" indent="-228150" algn="l" defTabSz="456302" rtl="0" eaLnBrk="1" latinLnBrk="0" hangingPunct="1">
        <a:spcBef>
          <a:spcPct val="20000"/>
        </a:spcBef>
        <a:buFont typeface="Arial"/>
        <a:buChar char="•"/>
        <a:defRPr sz="2024" kern="1200">
          <a:solidFill>
            <a:schemeClr val="tx1"/>
          </a:solidFill>
          <a:latin typeface="+mn-lt"/>
          <a:ea typeface="+mn-ea"/>
          <a:cs typeface="+mn-cs"/>
        </a:defRPr>
      </a:lvl6pPr>
      <a:lvl7pPr marL="2965961" indent="-228150" algn="l" defTabSz="456302" rtl="0" eaLnBrk="1" latinLnBrk="0" hangingPunct="1">
        <a:spcBef>
          <a:spcPct val="20000"/>
        </a:spcBef>
        <a:buFont typeface="Arial"/>
        <a:buChar char="•"/>
        <a:defRPr sz="2024" kern="1200">
          <a:solidFill>
            <a:schemeClr val="tx1"/>
          </a:solidFill>
          <a:latin typeface="+mn-lt"/>
          <a:ea typeface="+mn-ea"/>
          <a:cs typeface="+mn-cs"/>
        </a:defRPr>
      </a:lvl7pPr>
      <a:lvl8pPr marL="3422263" indent="-228150" algn="l" defTabSz="456302" rtl="0" eaLnBrk="1" latinLnBrk="0" hangingPunct="1">
        <a:spcBef>
          <a:spcPct val="20000"/>
        </a:spcBef>
        <a:buFont typeface="Arial"/>
        <a:buChar char="•"/>
        <a:defRPr sz="2024" kern="1200">
          <a:solidFill>
            <a:schemeClr val="tx1"/>
          </a:solidFill>
          <a:latin typeface="+mn-lt"/>
          <a:ea typeface="+mn-ea"/>
          <a:cs typeface="+mn-cs"/>
        </a:defRPr>
      </a:lvl8pPr>
      <a:lvl9pPr marL="3878565" indent="-228150" algn="l" defTabSz="456302"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6302" rtl="0" eaLnBrk="1" latinLnBrk="0" hangingPunct="1">
        <a:defRPr sz="1822" kern="1200">
          <a:solidFill>
            <a:schemeClr val="tx1"/>
          </a:solidFill>
          <a:latin typeface="+mn-lt"/>
          <a:ea typeface="+mn-ea"/>
          <a:cs typeface="+mn-cs"/>
        </a:defRPr>
      </a:lvl1pPr>
      <a:lvl2pPr marL="456302" algn="l" defTabSz="456302" rtl="0" eaLnBrk="1" latinLnBrk="0" hangingPunct="1">
        <a:defRPr sz="1822" kern="1200">
          <a:solidFill>
            <a:schemeClr val="tx1"/>
          </a:solidFill>
          <a:latin typeface="+mn-lt"/>
          <a:ea typeface="+mn-ea"/>
          <a:cs typeface="+mn-cs"/>
        </a:defRPr>
      </a:lvl2pPr>
      <a:lvl3pPr marL="912603" algn="l" defTabSz="456302" rtl="0" eaLnBrk="1" latinLnBrk="0" hangingPunct="1">
        <a:defRPr sz="1822" kern="1200">
          <a:solidFill>
            <a:schemeClr val="tx1"/>
          </a:solidFill>
          <a:latin typeface="+mn-lt"/>
          <a:ea typeface="+mn-ea"/>
          <a:cs typeface="+mn-cs"/>
        </a:defRPr>
      </a:lvl3pPr>
      <a:lvl4pPr marL="1368906" algn="l" defTabSz="456302" rtl="0" eaLnBrk="1" latinLnBrk="0" hangingPunct="1">
        <a:defRPr sz="1822" kern="1200">
          <a:solidFill>
            <a:schemeClr val="tx1"/>
          </a:solidFill>
          <a:latin typeface="+mn-lt"/>
          <a:ea typeface="+mn-ea"/>
          <a:cs typeface="+mn-cs"/>
        </a:defRPr>
      </a:lvl4pPr>
      <a:lvl5pPr marL="1825207" algn="l" defTabSz="456302" rtl="0" eaLnBrk="1" latinLnBrk="0" hangingPunct="1">
        <a:defRPr sz="1822" kern="1200">
          <a:solidFill>
            <a:schemeClr val="tx1"/>
          </a:solidFill>
          <a:latin typeface="+mn-lt"/>
          <a:ea typeface="+mn-ea"/>
          <a:cs typeface="+mn-cs"/>
        </a:defRPr>
      </a:lvl5pPr>
      <a:lvl6pPr marL="2281509" algn="l" defTabSz="456302" rtl="0" eaLnBrk="1" latinLnBrk="0" hangingPunct="1">
        <a:defRPr sz="1822" kern="1200">
          <a:solidFill>
            <a:schemeClr val="tx1"/>
          </a:solidFill>
          <a:latin typeface="+mn-lt"/>
          <a:ea typeface="+mn-ea"/>
          <a:cs typeface="+mn-cs"/>
        </a:defRPr>
      </a:lvl6pPr>
      <a:lvl7pPr marL="2737810" algn="l" defTabSz="456302" rtl="0" eaLnBrk="1" latinLnBrk="0" hangingPunct="1">
        <a:defRPr sz="1822" kern="1200">
          <a:solidFill>
            <a:schemeClr val="tx1"/>
          </a:solidFill>
          <a:latin typeface="+mn-lt"/>
          <a:ea typeface="+mn-ea"/>
          <a:cs typeface="+mn-cs"/>
        </a:defRPr>
      </a:lvl7pPr>
      <a:lvl8pPr marL="3194112" algn="l" defTabSz="456302" rtl="0" eaLnBrk="1" latinLnBrk="0" hangingPunct="1">
        <a:defRPr sz="1822" kern="1200">
          <a:solidFill>
            <a:schemeClr val="tx1"/>
          </a:solidFill>
          <a:latin typeface="+mn-lt"/>
          <a:ea typeface="+mn-ea"/>
          <a:cs typeface="+mn-cs"/>
        </a:defRPr>
      </a:lvl8pPr>
      <a:lvl9pPr marL="3650413" algn="l" defTabSz="456302" rtl="0" eaLnBrk="1" latinLnBrk="0" hangingPunct="1">
        <a:defRPr sz="182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0567" y="625948"/>
            <a:ext cx="7296775" cy="1143807"/>
          </a:xfrm>
          <a:prstGeom prst="rect">
            <a:avLst/>
          </a:prstGeom>
          <a:noFill/>
          <a:ln w="9525">
            <a:noFill/>
            <a:miter lim="800000"/>
            <a:headEnd/>
            <a:tailEnd/>
          </a:ln>
        </p:spPr>
        <p:txBody>
          <a:bodyPr vert="horz" wrap="square" lIns="90173" tIns="45086" rIns="90173" bIns="4508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0567" y="2060143"/>
            <a:ext cx="10970871" cy="4065434"/>
          </a:xfrm>
          <a:prstGeom prst="rect">
            <a:avLst/>
          </a:prstGeom>
          <a:noFill/>
          <a:ln w="9525">
            <a:noFill/>
            <a:miter lim="800000"/>
            <a:headEnd/>
            <a:tailEnd/>
          </a:ln>
        </p:spPr>
        <p:txBody>
          <a:bodyPr vert="horz" wrap="square" lIns="90173" tIns="45086" rIns="90173" bIns="450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0565" y="6356278"/>
            <a:ext cx="2842871" cy="364598"/>
          </a:xfrm>
          <a:prstGeom prst="rect">
            <a:avLst/>
          </a:prstGeom>
        </p:spPr>
        <p:txBody>
          <a:bodyPr vert="horz" lIns="90173" tIns="45086" rIns="90173" bIns="45086" rtlCol="0" anchor="ctr"/>
          <a:lstStyle>
            <a:lvl1pPr algn="l" defTabSz="456302" fontAlgn="auto">
              <a:spcBef>
                <a:spcPts val="0"/>
              </a:spcBef>
              <a:spcAft>
                <a:spcPts val="0"/>
              </a:spcAft>
              <a:defRPr sz="1214" smtClean="0">
                <a:solidFill>
                  <a:schemeClr val="tx1">
                    <a:tint val="75000"/>
                  </a:schemeClr>
                </a:solidFill>
                <a:latin typeface="+mn-lt"/>
              </a:defRPr>
            </a:lvl1pPr>
          </a:lstStyle>
          <a:p>
            <a:pPr>
              <a:defRPr/>
            </a:pPr>
            <a:fld id="{6DB4D76A-8A29-460E-AE79-FF4F73A86764}" type="datetime1">
              <a:rPr lang="en-US">
                <a:solidFill>
                  <a:prstClr val="black">
                    <a:tint val="75000"/>
                  </a:prstClr>
                </a:solidFill>
              </a:rPr>
              <a:pPr>
                <a:defRPr/>
              </a:pPr>
              <a:t>7/10/2018</a:t>
            </a:fld>
            <a:endParaRPr lang="en-US">
              <a:solidFill>
                <a:prstClr val="black">
                  <a:tint val="75000"/>
                </a:prstClr>
              </a:solidFill>
            </a:endParaRPr>
          </a:p>
        </p:txBody>
      </p:sp>
      <p:sp>
        <p:nvSpPr>
          <p:cNvPr id="5" name="Footer Placeholder 4"/>
          <p:cNvSpPr>
            <a:spLocks noGrp="1"/>
          </p:cNvSpPr>
          <p:nvPr>
            <p:ph type="ftr" sz="quarter" idx="3"/>
          </p:nvPr>
        </p:nvSpPr>
        <p:spPr>
          <a:xfrm>
            <a:off x="4164692" y="6356278"/>
            <a:ext cx="3862621" cy="364598"/>
          </a:xfrm>
          <a:prstGeom prst="rect">
            <a:avLst/>
          </a:prstGeom>
        </p:spPr>
        <p:txBody>
          <a:bodyPr vert="horz" lIns="90173" tIns="45086" rIns="90173" bIns="45086" rtlCol="0" anchor="ctr"/>
          <a:lstStyle>
            <a:lvl1pPr algn="ctr" defTabSz="456302" fontAlgn="auto">
              <a:spcBef>
                <a:spcPts val="0"/>
              </a:spcBef>
              <a:spcAft>
                <a:spcPts val="0"/>
              </a:spcAft>
              <a:defRPr sz="1214">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8565" y="6356278"/>
            <a:ext cx="2842871" cy="364598"/>
          </a:xfrm>
          <a:prstGeom prst="rect">
            <a:avLst/>
          </a:prstGeom>
        </p:spPr>
        <p:txBody>
          <a:bodyPr vert="horz" lIns="90173" tIns="45086" rIns="90173" bIns="45086" rtlCol="0" anchor="ctr"/>
          <a:lstStyle>
            <a:lvl1pPr algn="r" defTabSz="456302" fontAlgn="auto">
              <a:spcBef>
                <a:spcPts val="0"/>
              </a:spcBef>
              <a:spcAft>
                <a:spcPts val="0"/>
              </a:spcAft>
              <a:defRPr sz="1214" smtClean="0">
                <a:solidFill>
                  <a:schemeClr val="tx1">
                    <a:tint val="75000"/>
                  </a:schemeClr>
                </a:solidFill>
                <a:latin typeface="+mn-lt"/>
              </a:defRPr>
            </a:lvl1pPr>
          </a:lstStyle>
          <a:p>
            <a:pPr>
              <a:defRPr/>
            </a:pPr>
            <a:fld id="{3F9E8E30-882E-4400-B1BD-7A8EF824F7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623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Lst>
  <p:hf hdr="0" ftr="0" dt="0"/>
  <p:txStyles>
    <p:titleStyle>
      <a:lvl1pPr algn="l" defTabSz="456287" rtl="0" fontAlgn="base">
        <a:spcBef>
          <a:spcPct val="0"/>
        </a:spcBef>
        <a:spcAft>
          <a:spcPct val="0"/>
        </a:spcAft>
        <a:defRPr sz="4453" kern="1200">
          <a:solidFill>
            <a:schemeClr val="tx1"/>
          </a:solidFill>
          <a:latin typeface="Franklin Gothic Book"/>
          <a:ea typeface="+mj-ea"/>
          <a:cs typeface="Franklin Gothic Book"/>
        </a:defRPr>
      </a:lvl1pPr>
      <a:lvl2pPr algn="l" defTabSz="456287" rtl="0" fontAlgn="base">
        <a:spcBef>
          <a:spcPct val="0"/>
        </a:spcBef>
        <a:spcAft>
          <a:spcPct val="0"/>
        </a:spcAft>
        <a:defRPr sz="4453">
          <a:solidFill>
            <a:schemeClr val="tx1"/>
          </a:solidFill>
          <a:latin typeface="Franklin Gothic Book" pitchFamily="34" charset="0"/>
        </a:defRPr>
      </a:lvl2pPr>
      <a:lvl3pPr algn="l" defTabSz="456287" rtl="0" fontAlgn="base">
        <a:spcBef>
          <a:spcPct val="0"/>
        </a:spcBef>
        <a:spcAft>
          <a:spcPct val="0"/>
        </a:spcAft>
        <a:defRPr sz="4453">
          <a:solidFill>
            <a:schemeClr val="tx1"/>
          </a:solidFill>
          <a:latin typeface="Franklin Gothic Book" pitchFamily="34" charset="0"/>
        </a:defRPr>
      </a:lvl3pPr>
      <a:lvl4pPr algn="l" defTabSz="456287" rtl="0" fontAlgn="base">
        <a:spcBef>
          <a:spcPct val="0"/>
        </a:spcBef>
        <a:spcAft>
          <a:spcPct val="0"/>
        </a:spcAft>
        <a:defRPr sz="4453">
          <a:solidFill>
            <a:schemeClr val="tx1"/>
          </a:solidFill>
          <a:latin typeface="Franklin Gothic Book" pitchFamily="34" charset="0"/>
        </a:defRPr>
      </a:lvl4pPr>
      <a:lvl5pPr algn="l" defTabSz="456287" rtl="0" fontAlgn="base">
        <a:spcBef>
          <a:spcPct val="0"/>
        </a:spcBef>
        <a:spcAft>
          <a:spcPct val="0"/>
        </a:spcAft>
        <a:defRPr sz="4453">
          <a:solidFill>
            <a:schemeClr val="tx1"/>
          </a:solidFill>
          <a:latin typeface="Franklin Gothic Book" pitchFamily="34" charset="0"/>
        </a:defRPr>
      </a:lvl5pPr>
      <a:lvl6pPr marL="462713" algn="l" defTabSz="456287" rtl="0" fontAlgn="base">
        <a:spcBef>
          <a:spcPct val="0"/>
        </a:spcBef>
        <a:spcAft>
          <a:spcPct val="0"/>
        </a:spcAft>
        <a:defRPr sz="4453">
          <a:solidFill>
            <a:schemeClr val="tx1"/>
          </a:solidFill>
          <a:latin typeface="Franklin Gothic Book" pitchFamily="34" charset="0"/>
        </a:defRPr>
      </a:lvl6pPr>
      <a:lvl7pPr marL="925427" algn="l" defTabSz="456287" rtl="0" fontAlgn="base">
        <a:spcBef>
          <a:spcPct val="0"/>
        </a:spcBef>
        <a:spcAft>
          <a:spcPct val="0"/>
        </a:spcAft>
        <a:defRPr sz="4453">
          <a:solidFill>
            <a:schemeClr val="tx1"/>
          </a:solidFill>
          <a:latin typeface="Franklin Gothic Book" pitchFamily="34" charset="0"/>
        </a:defRPr>
      </a:lvl7pPr>
      <a:lvl8pPr marL="1388140" algn="l" defTabSz="456287" rtl="0" fontAlgn="base">
        <a:spcBef>
          <a:spcPct val="0"/>
        </a:spcBef>
        <a:spcAft>
          <a:spcPct val="0"/>
        </a:spcAft>
        <a:defRPr sz="4453">
          <a:solidFill>
            <a:schemeClr val="tx1"/>
          </a:solidFill>
          <a:latin typeface="Franklin Gothic Book" pitchFamily="34" charset="0"/>
        </a:defRPr>
      </a:lvl8pPr>
      <a:lvl9pPr marL="1850854" algn="l" defTabSz="456287" rtl="0" fontAlgn="base">
        <a:spcBef>
          <a:spcPct val="0"/>
        </a:spcBef>
        <a:spcAft>
          <a:spcPct val="0"/>
        </a:spcAft>
        <a:defRPr sz="4453">
          <a:solidFill>
            <a:schemeClr val="tx1"/>
          </a:solidFill>
          <a:latin typeface="Franklin Gothic Book" pitchFamily="34" charset="0"/>
        </a:defRPr>
      </a:lvl9pPr>
    </p:titleStyle>
    <p:bodyStyle>
      <a:lvl1pPr marL="342216" indent="-342216" algn="l" defTabSz="456287" rtl="0" fontAlgn="base">
        <a:spcBef>
          <a:spcPct val="20000"/>
        </a:spcBef>
        <a:spcAft>
          <a:spcPct val="0"/>
        </a:spcAft>
        <a:buFont typeface="Arial" charset="0"/>
        <a:buChar char="•"/>
        <a:defRPr sz="3239" kern="1200">
          <a:solidFill>
            <a:schemeClr val="tx1"/>
          </a:solidFill>
          <a:latin typeface="Franklin Gothic Book"/>
          <a:ea typeface="+mn-ea"/>
          <a:cs typeface="Franklin Gothic Book"/>
        </a:defRPr>
      </a:lvl1pPr>
      <a:lvl2pPr marL="740663" indent="-284376" algn="l" defTabSz="456287" rtl="0" fontAlgn="base">
        <a:spcBef>
          <a:spcPct val="20000"/>
        </a:spcBef>
        <a:spcAft>
          <a:spcPct val="0"/>
        </a:spcAft>
        <a:buFont typeface="Arial" charset="0"/>
        <a:buChar char="–"/>
        <a:defRPr sz="2834" kern="1200">
          <a:solidFill>
            <a:schemeClr val="tx1"/>
          </a:solidFill>
          <a:latin typeface="Franklin Gothic Book"/>
          <a:ea typeface="+mn-ea"/>
          <a:cs typeface="Franklin Gothic Book"/>
        </a:defRPr>
      </a:lvl2pPr>
      <a:lvl3pPr marL="1140717" indent="-228144" algn="l" defTabSz="456287" rtl="0" fontAlgn="base">
        <a:spcBef>
          <a:spcPct val="20000"/>
        </a:spcBef>
        <a:spcAft>
          <a:spcPct val="0"/>
        </a:spcAft>
        <a:buFont typeface="Arial" charset="0"/>
        <a:buChar char="•"/>
        <a:defRPr sz="2429" kern="1200">
          <a:solidFill>
            <a:schemeClr val="tx1"/>
          </a:solidFill>
          <a:latin typeface="Franklin Gothic Book"/>
          <a:ea typeface="+mn-ea"/>
          <a:cs typeface="Franklin Gothic Book"/>
        </a:defRPr>
      </a:lvl3pPr>
      <a:lvl4pPr marL="1597004" indent="-228144" algn="l" defTabSz="456287" rtl="0" fontAlgn="base">
        <a:spcBef>
          <a:spcPct val="20000"/>
        </a:spcBef>
        <a:spcAft>
          <a:spcPct val="0"/>
        </a:spcAft>
        <a:buFont typeface="Arial" charset="0"/>
        <a:buChar char="–"/>
        <a:defRPr sz="2024" kern="1200">
          <a:solidFill>
            <a:schemeClr val="tx1"/>
          </a:solidFill>
          <a:latin typeface="Franklin Gothic Book"/>
          <a:ea typeface="+mn-ea"/>
          <a:cs typeface="Franklin Gothic Book"/>
        </a:defRPr>
      </a:lvl4pPr>
      <a:lvl5pPr marL="2053291" indent="-228144" algn="l" defTabSz="456287" rtl="0" fontAlgn="base">
        <a:spcBef>
          <a:spcPct val="20000"/>
        </a:spcBef>
        <a:spcAft>
          <a:spcPct val="0"/>
        </a:spcAft>
        <a:buFont typeface="Arial" charset="0"/>
        <a:buChar char="»"/>
        <a:defRPr sz="2024" kern="1200">
          <a:solidFill>
            <a:schemeClr val="tx1"/>
          </a:solidFill>
          <a:latin typeface="Franklin Gothic Book"/>
          <a:ea typeface="+mn-ea"/>
          <a:cs typeface="Franklin Gothic Book"/>
        </a:defRPr>
      </a:lvl5pPr>
      <a:lvl6pPr marL="2509659" indent="-228150" algn="l" defTabSz="456302" rtl="0" eaLnBrk="1" latinLnBrk="0" hangingPunct="1">
        <a:spcBef>
          <a:spcPct val="20000"/>
        </a:spcBef>
        <a:buFont typeface="Arial"/>
        <a:buChar char="•"/>
        <a:defRPr sz="2024" kern="1200">
          <a:solidFill>
            <a:schemeClr val="tx1"/>
          </a:solidFill>
          <a:latin typeface="+mn-lt"/>
          <a:ea typeface="+mn-ea"/>
          <a:cs typeface="+mn-cs"/>
        </a:defRPr>
      </a:lvl6pPr>
      <a:lvl7pPr marL="2965961" indent="-228150" algn="l" defTabSz="456302" rtl="0" eaLnBrk="1" latinLnBrk="0" hangingPunct="1">
        <a:spcBef>
          <a:spcPct val="20000"/>
        </a:spcBef>
        <a:buFont typeface="Arial"/>
        <a:buChar char="•"/>
        <a:defRPr sz="2024" kern="1200">
          <a:solidFill>
            <a:schemeClr val="tx1"/>
          </a:solidFill>
          <a:latin typeface="+mn-lt"/>
          <a:ea typeface="+mn-ea"/>
          <a:cs typeface="+mn-cs"/>
        </a:defRPr>
      </a:lvl7pPr>
      <a:lvl8pPr marL="3422263" indent="-228150" algn="l" defTabSz="456302" rtl="0" eaLnBrk="1" latinLnBrk="0" hangingPunct="1">
        <a:spcBef>
          <a:spcPct val="20000"/>
        </a:spcBef>
        <a:buFont typeface="Arial"/>
        <a:buChar char="•"/>
        <a:defRPr sz="2024" kern="1200">
          <a:solidFill>
            <a:schemeClr val="tx1"/>
          </a:solidFill>
          <a:latin typeface="+mn-lt"/>
          <a:ea typeface="+mn-ea"/>
          <a:cs typeface="+mn-cs"/>
        </a:defRPr>
      </a:lvl8pPr>
      <a:lvl9pPr marL="3878565" indent="-228150" algn="l" defTabSz="456302"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6302" rtl="0" eaLnBrk="1" latinLnBrk="0" hangingPunct="1">
        <a:defRPr sz="1822" kern="1200">
          <a:solidFill>
            <a:schemeClr val="tx1"/>
          </a:solidFill>
          <a:latin typeface="+mn-lt"/>
          <a:ea typeface="+mn-ea"/>
          <a:cs typeface="+mn-cs"/>
        </a:defRPr>
      </a:lvl1pPr>
      <a:lvl2pPr marL="456302" algn="l" defTabSz="456302" rtl="0" eaLnBrk="1" latinLnBrk="0" hangingPunct="1">
        <a:defRPr sz="1822" kern="1200">
          <a:solidFill>
            <a:schemeClr val="tx1"/>
          </a:solidFill>
          <a:latin typeface="+mn-lt"/>
          <a:ea typeface="+mn-ea"/>
          <a:cs typeface="+mn-cs"/>
        </a:defRPr>
      </a:lvl2pPr>
      <a:lvl3pPr marL="912603" algn="l" defTabSz="456302" rtl="0" eaLnBrk="1" latinLnBrk="0" hangingPunct="1">
        <a:defRPr sz="1822" kern="1200">
          <a:solidFill>
            <a:schemeClr val="tx1"/>
          </a:solidFill>
          <a:latin typeface="+mn-lt"/>
          <a:ea typeface="+mn-ea"/>
          <a:cs typeface="+mn-cs"/>
        </a:defRPr>
      </a:lvl3pPr>
      <a:lvl4pPr marL="1368906" algn="l" defTabSz="456302" rtl="0" eaLnBrk="1" latinLnBrk="0" hangingPunct="1">
        <a:defRPr sz="1822" kern="1200">
          <a:solidFill>
            <a:schemeClr val="tx1"/>
          </a:solidFill>
          <a:latin typeface="+mn-lt"/>
          <a:ea typeface="+mn-ea"/>
          <a:cs typeface="+mn-cs"/>
        </a:defRPr>
      </a:lvl4pPr>
      <a:lvl5pPr marL="1825207" algn="l" defTabSz="456302" rtl="0" eaLnBrk="1" latinLnBrk="0" hangingPunct="1">
        <a:defRPr sz="1822" kern="1200">
          <a:solidFill>
            <a:schemeClr val="tx1"/>
          </a:solidFill>
          <a:latin typeface="+mn-lt"/>
          <a:ea typeface="+mn-ea"/>
          <a:cs typeface="+mn-cs"/>
        </a:defRPr>
      </a:lvl5pPr>
      <a:lvl6pPr marL="2281509" algn="l" defTabSz="456302" rtl="0" eaLnBrk="1" latinLnBrk="0" hangingPunct="1">
        <a:defRPr sz="1822" kern="1200">
          <a:solidFill>
            <a:schemeClr val="tx1"/>
          </a:solidFill>
          <a:latin typeface="+mn-lt"/>
          <a:ea typeface="+mn-ea"/>
          <a:cs typeface="+mn-cs"/>
        </a:defRPr>
      </a:lvl6pPr>
      <a:lvl7pPr marL="2737810" algn="l" defTabSz="456302" rtl="0" eaLnBrk="1" latinLnBrk="0" hangingPunct="1">
        <a:defRPr sz="1822" kern="1200">
          <a:solidFill>
            <a:schemeClr val="tx1"/>
          </a:solidFill>
          <a:latin typeface="+mn-lt"/>
          <a:ea typeface="+mn-ea"/>
          <a:cs typeface="+mn-cs"/>
        </a:defRPr>
      </a:lvl7pPr>
      <a:lvl8pPr marL="3194112" algn="l" defTabSz="456302" rtl="0" eaLnBrk="1" latinLnBrk="0" hangingPunct="1">
        <a:defRPr sz="1822" kern="1200">
          <a:solidFill>
            <a:schemeClr val="tx1"/>
          </a:solidFill>
          <a:latin typeface="+mn-lt"/>
          <a:ea typeface="+mn-ea"/>
          <a:cs typeface="+mn-cs"/>
        </a:defRPr>
      </a:lvl8pPr>
      <a:lvl9pPr marL="3650413" algn="l" defTabSz="456302" rtl="0" eaLnBrk="1" latinLnBrk="0" hangingPunct="1">
        <a:defRPr sz="182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5" descr="Front Cover horizontal.jpg"/>
          <p:cNvPicPr>
            <a:picLocks noChangeAspect="1"/>
          </p:cNvPicPr>
          <p:nvPr/>
        </p:nvPicPr>
        <p:blipFill>
          <a:blip r:embed="rId3"/>
          <a:srcRect/>
          <a:stretch>
            <a:fillRect/>
          </a:stretch>
        </p:blipFill>
        <p:spPr bwMode="auto">
          <a:xfrm>
            <a:off x="0" y="0"/>
            <a:ext cx="12047456" cy="7089552"/>
          </a:xfrm>
          <a:prstGeom prst="rect">
            <a:avLst/>
          </a:prstGeom>
          <a:noFill/>
          <a:ln w="9525">
            <a:noFill/>
            <a:miter lim="800000"/>
            <a:headEnd/>
            <a:tailEnd/>
          </a:ln>
        </p:spPr>
      </p:pic>
      <p:sp>
        <p:nvSpPr>
          <p:cNvPr id="4" name="Title 3"/>
          <p:cNvSpPr>
            <a:spLocks noGrp="1"/>
          </p:cNvSpPr>
          <p:nvPr>
            <p:ph type="ctrTitle"/>
          </p:nvPr>
        </p:nvSpPr>
        <p:spPr>
          <a:xfrm>
            <a:off x="1461155" y="144218"/>
            <a:ext cx="8870621" cy="1533754"/>
          </a:xfrm>
        </p:spPr>
        <p:txBody>
          <a:bodyPr/>
          <a:lstStyle/>
          <a:p>
            <a:r>
              <a:rPr lang="en-US" sz="4000" b="1" dirty="0" smtClean="0">
                <a:solidFill>
                  <a:schemeClr val="bg1"/>
                </a:solidFill>
                <a:latin typeface="Calibri"/>
              </a:rPr>
              <a:t>TB </a:t>
            </a:r>
            <a:r>
              <a:rPr lang="en-US" sz="4000" dirty="0">
                <a:solidFill>
                  <a:schemeClr val="bg1"/>
                </a:solidFill>
                <a:latin typeface="Calibri"/>
              </a:rPr>
              <a:t/>
            </a:r>
            <a:br>
              <a:rPr lang="en-US" sz="4000" dirty="0">
                <a:solidFill>
                  <a:schemeClr val="bg1"/>
                </a:solidFill>
                <a:latin typeface="Calibri"/>
              </a:rPr>
            </a:br>
            <a:r>
              <a:rPr lang="en-US" sz="4000" b="1" dirty="0" smtClean="0">
                <a:solidFill>
                  <a:schemeClr val="bg1"/>
                </a:solidFill>
                <a:latin typeface="Calibri"/>
              </a:rPr>
              <a:t>Updates and Outbreaks 2018</a:t>
            </a:r>
            <a:r>
              <a:rPr lang="en-US" sz="4000" b="1" dirty="0">
                <a:solidFill>
                  <a:prstClr val="black"/>
                </a:solidFill>
                <a:latin typeface="Calibri"/>
              </a:rPr>
              <a:t/>
            </a:r>
            <a:br>
              <a:rPr lang="en-US" sz="4000" b="1" dirty="0">
                <a:solidFill>
                  <a:prstClr val="black"/>
                </a:solidFill>
                <a:latin typeface="Calibri"/>
              </a:rPr>
            </a:br>
            <a:endParaRPr lang="en-US" sz="4000" b="1" dirty="0"/>
          </a:p>
        </p:txBody>
      </p:sp>
      <p:sp>
        <p:nvSpPr>
          <p:cNvPr id="5" name="Subtitle 4"/>
          <p:cNvSpPr>
            <a:spLocks noGrp="1"/>
          </p:cNvSpPr>
          <p:nvPr>
            <p:ph type="subTitle" idx="1"/>
          </p:nvPr>
        </p:nvSpPr>
        <p:spPr>
          <a:xfrm>
            <a:off x="6645897" y="4996206"/>
            <a:ext cx="2092668" cy="593889"/>
          </a:xfrm>
        </p:spPr>
        <p:txBody>
          <a:bodyPr/>
          <a:lstStyle/>
          <a:p>
            <a:r>
              <a:rPr lang="en-US" sz="1219" b="1" dirty="0">
                <a:solidFill>
                  <a:schemeClr val="bg1"/>
                </a:solidFill>
                <a:latin typeface="Calibri" panose="020F0502020204030204" pitchFamily="34" charset="0"/>
              </a:rPr>
              <a:t>Brenda Earles RNBN </a:t>
            </a:r>
            <a:r>
              <a:rPr lang="en-US" sz="1219" b="1" dirty="0" smtClean="0">
                <a:solidFill>
                  <a:schemeClr val="bg1"/>
                </a:solidFill>
                <a:latin typeface="Calibri" panose="020F0502020204030204" pitchFamily="34" charset="0"/>
              </a:rPr>
              <a:t>CIC</a:t>
            </a:r>
          </a:p>
          <a:p>
            <a:r>
              <a:rPr lang="en-US" sz="1219" b="1" dirty="0" smtClean="0">
                <a:solidFill>
                  <a:schemeClr val="bg1"/>
                </a:solidFill>
                <a:latin typeface="Calibri" panose="020F0502020204030204" pitchFamily="34" charset="0"/>
              </a:rPr>
              <a:t>May 2018</a:t>
            </a:r>
            <a:endParaRPr lang="en-US" sz="1219" b="1" dirty="0">
              <a:solidFill>
                <a:schemeClr val="bg1"/>
              </a:solidFill>
              <a:latin typeface="Calibri" panose="020F0502020204030204" pitchFamily="34" charset="0"/>
            </a:endParaRPr>
          </a:p>
          <a:p>
            <a:r>
              <a:rPr lang="en-US" sz="1219" dirty="0" smtClean="0">
                <a:latin typeface="Calibri" panose="020F0502020204030204" pitchFamily="34" charset="0"/>
              </a:rPr>
              <a:t>May </a:t>
            </a:r>
            <a:endParaRPr lang="en-US" sz="1219" dirty="0">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A22A4849-8F72-4D9E-9E68-7A267E51AEEB}"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2086440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567" y="676248"/>
            <a:ext cx="8128000" cy="1143000"/>
          </a:xfrm>
        </p:spPr>
        <p:txBody>
          <a:bodyPr/>
          <a:lstStyle/>
          <a:p>
            <a:pPr marL="342216" lvl="0" indent="-342216">
              <a:spcBef>
                <a:spcPct val="20000"/>
              </a:spcBef>
            </a:pPr>
            <a:r>
              <a:rPr lang="en-US" sz="3239" dirty="0" smtClean="0">
                <a:solidFill>
                  <a:prstClr val="black"/>
                </a:solidFill>
                <a:ea typeface="+mn-ea"/>
              </a:rPr>
              <a:t/>
            </a:r>
            <a:br>
              <a:rPr lang="en-US" sz="3239" dirty="0" smtClean="0">
                <a:solidFill>
                  <a:prstClr val="black"/>
                </a:solidFill>
                <a:ea typeface="+mn-ea"/>
              </a:rPr>
            </a:br>
            <a:r>
              <a:rPr lang="en-US" sz="4000" b="1" dirty="0" smtClean="0">
                <a:solidFill>
                  <a:prstClr val="black"/>
                </a:solidFill>
                <a:latin typeface="Arial" panose="020B0604020202020204" pitchFamily="34" charset="0"/>
                <a:ea typeface="+mn-ea"/>
                <a:cs typeface="Arial" panose="020B0604020202020204" pitchFamily="34" charset="0"/>
              </a:rPr>
              <a:t>Labrador </a:t>
            </a:r>
            <a:r>
              <a:rPr lang="en-US" sz="4000" b="1" dirty="0">
                <a:solidFill>
                  <a:prstClr val="black"/>
                </a:solidFill>
                <a:latin typeface="Arial" panose="020B0604020202020204" pitchFamily="34" charset="0"/>
                <a:ea typeface="+mn-ea"/>
                <a:cs typeface="Arial" panose="020B0604020202020204" pitchFamily="34" charset="0"/>
              </a:rPr>
              <a:t>Grenfell </a:t>
            </a:r>
            <a:r>
              <a:rPr lang="en-US" sz="4000" b="1" dirty="0" smtClean="0">
                <a:solidFill>
                  <a:prstClr val="black"/>
                </a:solidFill>
                <a:latin typeface="Arial" panose="020B0604020202020204" pitchFamily="34" charset="0"/>
                <a:ea typeface="+mn-ea"/>
                <a:cs typeface="Arial" panose="020B0604020202020204" pitchFamily="34" charset="0"/>
              </a:rPr>
              <a:t>Health </a:t>
            </a:r>
            <a:r>
              <a:rPr lang="en-US" sz="4000" b="1" dirty="0">
                <a:solidFill>
                  <a:prstClr val="black"/>
                </a:solidFill>
                <a:latin typeface="Arial" panose="020B0604020202020204" pitchFamily="34" charset="0"/>
                <a:ea typeface="+mn-ea"/>
                <a:cs typeface="Arial" panose="020B0604020202020204" pitchFamily="34" charset="0"/>
              </a:rPr>
              <a:t/>
            </a:r>
            <a:br>
              <a:rPr lang="en-US" sz="4000" b="1" dirty="0">
                <a:solidFill>
                  <a:prstClr val="black"/>
                </a:solidFill>
                <a:latin typeface="Arial" panose="020B0604020202020204" pitchFamily="34" charset="0"/>
                <a:ea typeface="+mn-ea"/>
                <a:cs typeface="Arial" panose="020B0604020202020204" pitchFamily="34" charset="0"/>
              </a:rPr>
            </a:br>
            <a:r>
              <a:rPr lang="en-US" sz="4000" b="1" dirty="0">
                <a:solidFill>
                  <a:prstClr val="black"/>
                </a:solidFill>
                <a:latin typeface="Arial" panose="020B0604020202020204" pitchFamily="34" charset="0"/>
                <a:ea typeface="+mn-ea"/>
                <a:cs typeface="Arial" panose="020B0604020202020204" pitchFamily="34" charset="0"/>
              </a:rPr>
              <a:t>Region </a:t>
            </a:r>
            <a:br>
              <a:rPr lang="en-US" sz="4000" b="1" dirty="0">
                <a:solidFill>
                  <a:prstClr val="black"/>
                </a:solidFill>
                <a:latin typeface="Arial" panose="020B0604020202020204" pitchFamily="34" charset="0"/>
                <a:ea typeface="+mn-ea"/>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10</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2834640" y="1794510"/>
            <a:ext cx="5212080" cy="4914900"/>
          </a:xfrm>
          <a:prstGeom prst="rect">
            <a:avLst/>
          </a:prstGeom>
        </p:spPr>
      </p:pic>
    </p:spTree>
    <p:extLst>
      <p:ext uri="{BB962C8B-B14F-4D97-AF65-F5344CB8AC3E}">
        <p14:creationId xmlns:p14="http://schemas.microsoft.com/office/powerpoint/2010/main" val="631005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78182" y="603752"/>
            <a:ext cx="8128000" cy="1143000"/>
          </a:xfrm>
        </p:spPr>
        <p:txBody>
          <a:bodyPr/>
          <a:lstStyle/>
          <a:p>
            <a:r>
              <a:rPr lang="en-US" altLang="en-US" sz="4000" b="1" dirty="0" smtClean="0">
                <a:latin typeface="Arial" panose="020B0604020202020204" pitchFamily="34" charset="0"/>
                <a:cs typeface="Arial" panose="020B0604020202020204" pitchFamily="34" charset="0"/>
              </a:rPr>
              <a:t>LGH Outbreaks</a:t>
            </a:r>
          </a:p>
        </p:txBody>
      </p:sp>
      <p:sp>
        <p:nvSpPr>
          <p:cNvPr id="27651" name="Content Placeholder 2"/>
          <p:cNvSpPr>
            <a:spLocks noGrp="1"/>
          </p:cNvSpPr>
          <p:nvPr>
            <p:ph idx="1"/>
          </p:nvPr>
        </p:nvSpPr>
        <p:spPr/>
        <p:txBody>
          <a:bodyPr/>
          <a:lstStyle/>
          <a:p>
            <a:r>
              <a:rPr lang="en-US" altLang="en-US" sz="2800" dirty="0" smtClean="0">
                <a:latin typeface="Arial" panose="020B0604020202020204" pitchFamily="34" charset="0"/>
                <a:cs typeface="Arial" panose="020B0604020202020204" pitchFamily="34" charset="0"/>
              </a:rPr>
              <a:t>Two </a:t>
            </a:r>
            <a:r>
              <a:rPr lang="en-US" altLang="en-US" sz="2800" dirty="0">
                <a:latin typeface="Arial" panose="020B0604020202020204" pitchFamily="34" charset="0"/>
                <a:cs typeface="Arial" panose="020B0604020202020204" pitchFamily="34" charset="0"/>
              </a:rPr>
              <a:t>independent outbreaks (</a:t>
            </a:r>
            <a:r>
              <a:rPr lang="en-US" altLang="en-US" sz="2800" dirty="0" smtClean="0">
                <a:latin typeface="Arial" panose="020B0604020202020204" pitchFamily="34" charset="0"/>
                <a:cs typeface="Arial" panose="020B0604020202020204" pitchFamily="34" charset="0"/>
              </a:rPr>
              <a:t>2014-2015)</a:t>
            </a:r>
            <a:endParaRPr lang="en-US" altLang="en-US" sz="2800" dirty="0">
              <a:latin typeface="Arial" panose="020B0604020202020204" pitchFamily="34" charset="0"/>
              <a:cs typeface="Arial" panose="020B0604020202020204" pitchFamily="34" charset="0"/>
            </a:endParaRPr>
          </a:p>
          <a:p>
            <a:pPr lvl="1"/>
            <a:r>
              <a:rPr lang="en-US" altLang="en-US" sz="2800" dirty="0">
                <a:latin typeface="Arial" panose="020B0604020202020204" pitchFamily="34" charset="0"/>
                <a:cs typeface="Arial" panose="020B0604020202020204" pitchFamily="34" charset="0"/>
              </a:rPr>
              <a:t>Nain  </a:t>
            </a:r>
          </a:p>
          <a:p>
            <a:pPr lvl="1"/>
            <a:r>
              <a:rPr lang="en-US" altLang="en-US" sz="2800" dirty="0">
                <a:latin typeface="Arial" panose="020B0604020202020204" pitchFamily="34" charset="0"/>
                <a:cs typeface="Arial" panose="020B0604020202020204" pitchFamily="34" charset="0"/>
              </a:rPr>
              <a:t>Happy Valley Goose Bay (HVGB</a:t>
            </a:r>
            <a:r>
              <a:rPr lang="en-US" altLang="en-US" sz="2800" dirty="0" smtClean="0">
                <a:latin typeface="Arial" panose="020B0604020202020204" pitchFamily="34" charset="0"/>
                <a:cs typeface="Arial" panose="020B0604020202020204" pitchFamily="34" charset="0"/>
              </a:rPr>
              <a:t>)</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Outbreak </a:t>
            </a:r>
            <a:r>
              <a:rPr lang="en-US" altLang="en-US" sz="2800" dirty="0" smtClean="0">
                <a:latin typeface="Arial" panose="020B0604020202020204" pitchFamily="34" charset="0"/>
                <a:cs typeface="Arial" panose="020B0604020202020204" pitchFamily="34" charset="0"/>
              </a:rPr>
              <a:t>2016</a:t>
            </a:r>
          </a:p>
          <a:p>
            <a:pPr lvl="1"/>
            <a:r>
              <a:rPr lang="en-US" altLang="en-US" sz="2800" dirty="0">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   </a:t>
            </a:r>
            <a:r>
              <a:rPr lang="en-US" altLang="en-US" sz="2800" dirty="0">
                <a:solidFill>
                  <a:prstClr val="black"/>
                </a:solidFill>
                <a:latin typeface="Arial" panose="020B0604020202020204" pitchFamily="34" charset="0"/>
                <a:cs typeface="Arial" panose="020B0604020202020204" pitchFamily="34" charset="0"/>
              </a:rPr>
              <a:t>Hopedale</a:t>
            </a:r>
          </a:p>
          <a:p>
            <a:pPr lvl="1"/>
            <a:r>
              <a:rPr lang="en-US" altLang="en-US" sz="2800" dirty="0">
                <a:solidFill>
                  <a:prstClr val="black"/>
                </a:solidFill>
                <a:latin typeface="Arial" panose="020B0604020202020204" pitchFamily="34" charset="0"/>
                <a:cs typeface="Arial" panose="020B0604020202020204" pitchFamily="34" charset="0"/>
              </a:rPr>
              <a:t>Activity in Natuashish, </a:t>
            </a:r>
            <a:r>
              <a:rPr lang="en-US" altLang="en-US" sz="2800" dirty="0" err="1">
                <a:solidFill>
                  <a:prstClr val="black"/>
                </a:solidFill>
                <a:latin typeface="Arial" panose="020B0604020202020204" pitchFamily="34" charset="0"/>
                <a:cs typeface="Arial" panose="020B0604020202020204" pitchFamily="34" charset="0"/>
              </a:rPr>
              <a:t>Sheshashiu</a:t>
            </a:r>
            <a:r>
              <a:rPr lang="en-US" altLang="en-US" sz="2800" dirty="0">
                <a:solidFill>
                  <a:prstClr val="black"/>
                </a:solidFill>
                <a:latin typeface="Arial" panose="020B0604020202020204" pitchFamily="34" charset="0"/>
                <a:cs typeface="Arial" panose="020B0604020202020204" pitchFamily="34" charset="0"/>
              </a:rPr>
              <a:t>, St. Anthony, Cartwright &amp; </a:t>
            </a:r>
            <a:r>
              <a:rPr lang="en-US" altLang="en-US" sz="2800" dirty="0" smtClean="0">
                <a:solidFill>
                  <a:prstClr val="black"/>
                </a:solidFill>
                <a:latin typeface="Arial" panose="020B0604020202020204" pitchFamily="34" charset="0"/>
                <a:cs typeface="Arial" panose="020B0604020202020204" pitchFamily="34" charset="0"/>
              </a:rPr>
              <a:t>HVGB</a:t>
            </a:r>
            <a:endParaRPr lang="en-US" alt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Currently investigating cluster in Nain</a:t>
            </a:r>
          </a:p>
          <a:p>
            <a:pPr marL="0" indent="0">
              <a:buNone/>
            </a:pPr>
            <a:endParaRPr lang="en-US" altLang="en-US" sz="2400" dirty="0"/>
          </a:p>
          <a:p>
            <a:pPr marL="0" indent="0">
              <a:buNone/>
            </a:pPr>
            <a:endParaRPr lang="en-US" altLang="en-US" dirty="0" smtClean="0"/>
          </a:p>
        </p:txBody>
      </p:sp>
    </p:spTree>
    <p:extLst>
      <p:ext uri="{BB962C8B-B14F-4D97-AF65-F5344CB8AC3E}">
        <p14:creationId xmlns:p14="http://schemas.microsoft.com/office/powerpoint/2010/main" val="2840383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626612"/>
            <a:ext cx="9288778" cy="1143000"/>
          </a:xfrm>
        </p:spPr>
        <p:txBody>
          <a:bodyPr/>
          <a:lstStyle/>
          <a:p>
            <a:r>
              <a:rPr lang="en-US" sz="4000" b="1" dirty="0" smtClean="0">
                <a:latin typeface="Arial" panose="020B0604020202020204" pitchFamily="34" charset="0"/>
                <a:cs typeface="Arial" panose="020B0604020202020204" pitchFamily="34" charset="0"/>
              </a:rPr>
              <a:t>Hopedale –</a:t>
            </a:r>
            <a:r>
              <a:rPr lang="en-US" sz="4000" b="1" dirty="0" err="1" smtClean="0">
                <a:latin typeface="Arial" panose="020B0604020202020204" pitchFamily="34" charset="0"/>
                <a:cs typeface="Arial" panose="020B0604020202020204" pitchFamily="34" charset="0"/>
              </a:rPr>
              <a:t>Arvertok</a:t>
            </a:r>
            <a:r>
              <a:rPr lang="en-US" sz="4000" b="1" dirty="0" smtClean="0">
                <a:latin typeface="Arial" panose="020B0604020202020204" pitchFamily="34" charset="0"/>
                <a:cs typeface="Arial" panose="020B0604020202020204" pitchFamily="34" charset="0"/>
              </a:rPr>
              <a:t> (place of whales)</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sz="2800" dirty="0" smtClean="0">
                <a:latin typeface="Arial" panose="020B0604020202020204" pitchFamily="34" charset="0"/>
                <a:cs typeface="Arial" panose="020B0604020202020204" pitchFamily="34" charset="0"/>
              </a:rPr>
              <a:t>Population of  567, 83</a:t>
            </a:r>
            <a:r>
              <a:rPr lang="en-US" sz="2800" dirty="0">
                <a:latin typeface="Arial" panose="020B0604020202020204" pitchFamily="34" charset="0"/>
                <a:cs typeface="Arial" panose="020B0604020202020204" pitchFamily="34" charset="0"/>
              </a:rPr>
              <a:t>% of the population identify </a:t>
            </a:r>
            <a:r>
              <a:rPr lang="en-US" sz="2800" dirty="0" smtClean="0">
                <a:latin typeface="Arial" panose="020B0604020202020204" pitchFamily="34" charset="0"/>
                <a:cs typeface="Arial" panose="020B0604020202020204" pitchFamily="34" charset="0"/>
              </a:rPr>
              <a:t>as Inuit</a:t>
            </a:r>
          </a:p>
          <a:p>
            <a:r>
              <a:rPr lang="en-US" sz="2800" dirty="0">
                <a:latin typeface="Arial" panose="020B0604020202020204" pitchFamily="34" charset="0"/>
                <a:cs typeface="Arial" panose="020B0604020202020204" pitchFamily="34" charset="0"/>
              </a:rPr>
              <a:t>R</a:t>
            </a:r>
            <a:r>
              <a:rPr lang="en-US" sz="2800" dirty="0" smtClean="0">
                <a:latin typeface="Arial" panose="020B0604020202020204" pitchFamily="34" charset="0"/>
                <a:cs typeface="Arial" panose="020B0604020202020204" pitchFamily="34" charset="0"/>
              </a:rPr>
              <a:t>enamed </a:t>
            </a:r>
            <a:r>
              <a:rPr lang="en-US" sz="2800" dirty="0">
                <a:latin typeface="Arial" panose="020B0604020202020204" pitchFamily="34" charset="0"/>
                <a:cs typeface="Arial" panose="020B0604020202020204" pitchFamily="34" charset="0"/>
              </a:rPr>
              <a:t>to Hopedale by Moravian Missionaries arriving from Germany in 1782</a:t>
            </a:r>
            <a:r>
              <a:rPr lang="en-US" sz="2800" dirty="0" smtClean="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Hopedale is the legislative capital of the </a:t>
            </a:r>
            <a:r>
              <a:rPr lang="en-US" sz="2800" dirty="0" err="1">
                <a:latin typeface="Arial" panose="020B0604020202020204" pitchFamily="34" charset="0"/>
                <a:cs typeface="Arial" panose="020B0604020202020204" pitchFamily="34" charset="0"/>
              </a:rPr>
              <a:t>Nunatsiavut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Government</a:t>
            </a: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12</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3807369" y="4255522"/>
            <a:ext cx="4344186" cy="1849296"/>
          </a:xfrm>
          <a:prstGeom prst="rect">
            <a:avLst/>
          </a:prstGeom>
        </p:spPr>
      </p:pic>
    </p:spTree>
    <p:extLst>
      <p:ext uri="{BB962C8B-B14F-4D97-AF65-F5344CB8AC3E}">
        <p14:creationId xmlns:p14="http://schemas.microsoft.com/office/powerpoint/2010/main" val="454674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z="4000" b="1" dirty="0" smtClean="0">
                <a:latin typeface="Arial" panose="020B0604020202020204" pitchFamily="34" charset="0"/>
                <a:cs typeface="Arial" panose="020B0604020202020204" pitchFamily="34" charset="0"/>
              </a:rPr>
              <a:t>Social Risk Factors</a:t>
            </a:r>
          </a:p>
        </p:txBody>
      </p:sp>
      <p:sp>
        <p:nvSpPr>
          <p:cNvPr id="26627" name="Content Placeholder 2"/>
          <p:cNvSpPr>
            <a:spLocks noGrp="1"/>
          </p:cNvSpPr>
          <p:nvPr>
            <p:ph idx="1"/>
          </p:nvPr>
        </p:nvSpPr>
        <p:spPr>
          <a:xfrm>
            <a:off x="610567" y="1648663"/>
            <a:ext cx="10970871" cy="4065434"/>
          </a:xfrm>
        </p:spPr>
        <p:txBody>
          <a:bodyPr/>
          <a:lstStyle/>
          <a:p>
            <a:r>
              <a:rPr lang="en-US" altLang="en-US" sz="2800" dirty="0" smtClean="0">
                <a:latin typeface="Arial" panose="020B0604020202020204" pitchFamily="34" charset="0"/>
                <a:cs typeface="Arial" panose="020B0604020202020204" pitchFamily="34" charset="0"/>
              </a:rPr>
              <a:t>Poor </a:t>
            </a:r>
            <a:r>
              <a:rPr lang="en-US" altLang="en-US" sz="2800" dirty="0">
                <a:latin typeface="Arial" panose="020B0604020202020204" pitchFamily="34" charset="0"/>
                <a:cs typeface="Arial" panose="020B0604020202020204" pitchFamily="34" charset="0"/>
              </a:rPr>
              <a:t>Housing </a:t>
            </a:r>
            <a:r>
              <a:rPr lang="en-US" altLang="en-US" sz="2800" dirty="0" smtClean="0">
                <a:latin typeface="Arial" panose="020B0604020202020204" pitchFamily="34" charset="0"/>
                <a:cs typeface="Arial" panose="020B0604020202020204" pitchFamily="34" charset="0"/>
              </a:rPr>
              <a:t>- Aboriginal </a:t>
            </a:r>
            <a:r>
              <a:rPr lang="en-US" altLang="en-US" sz="2800" dirty="0">
                <a:latin typeface="Arial" panose="020B0604020202020204" pitchFamily="34" charset="0"/>
                <a:cs typeface="Arial" panose="020B0604020202020204" pitchFamily="34" charset="0"/>
              </a:rPr>
              <a:t>Canadians 8 times more likely to live in overcrowding</a:t>
            </a:r>
          </a:p>
          <a:p>
            <a:r>
              <a:rPr lang="en-US" altLang="en-US" sz="2800" dirty="0">
                <a:latin typeface="Arial" panose="020B0604020202020204" pitchFamily="34" charset="0"/>
                <a:cs typeface="Arial" panose="020B0604020202020204" pitchFamily="34" charset="0"/>
              </a:rPr>
              <a:t>70% of Inuit smoke (55% </a:t>
            </a:r>
            <a:r>
              <a:rPr lang="en-US" altLang="en-US" sz="2800" dirty="0" err="1">
                <a:latin typeface="Arial" panose="020B0604020202020204" pitchFamily="34" charset="0"/>
                <a:cs typeface="Arial" panose="020B0604020202020204" pitchFamily="34" charset="0"/>
              </a:rPr>
              <a:t>Nunatsiavut</a:t>
            </a:r>
            <a:r>
              <a:rPr lang="en-US" altLang="en-US" sz="2800" dirty="0">
                <a:latin typeface="Arial" panose="020B0604020202020204" pitchFamily="34" charset="0"/>
                <a:cs typeface="Arial" panose="020B0604020202020204" pitchFamily="34" charset="0"/>
              </a:rPr>
              <a:t>)</a:t>
            </a:r>
          </a:p>
          <a:p>
            <a:r>
              <a:rPr lang="en-US" altLang="en-US" sz="2800" dirty="0">
                <a:latin typeface="Arial" panose="020B0604020202020204" pitchFamily="34" charset="0"/>
                <a:cs typeface="Arial" panose="020B0604020202020204" pitchFamily="34" charset="0"/>
              </a:rPr>
              <a:t>Food insecurity </a:t>
            </a:r>
          </a:p>
          <a:p>
            <a:r>
              <a:rPr lang="en-US" altLang="en-US" sz="2800" dirty="0" smtClean="0">
                <a:latin typeface="Arial" panose="020B0604020202020204" pitchFamily="34" charset="0"/>
                <a:cs typeface="Arial" panose="020B0604020202020204" pitchFamily="34" charset="0"/>
              </a:rPr>
              <a:t>Poor </a:t>
            </a:r>
            <a:r>
              <a:rPr lang="en-US" altLang="en-US" sz="2800" dirty="0">
                <a:latin typeface="Arial" panose="020B0604020202020204" pitchFamily="34" charset="0"/>
                <a:cs typeface="Arial" panose="020B0604020202020204" pitchFamily="34" charset="0"/>
              </a:rPr>
              <a:t>access to continuous primary health </a:t>
            </a:r>
            <a:r>
              <a:rPr lang="en-US" altLang="en-US" sz="2800" dirty="0" smtClean="0">
                <a:latin typeface="Arial" panose="020B0604020202020204" pitchFamily="34" charset="0"/>
                <a:cs typeface="Arial" panose="020B0604020202020204" pitchFamily="34" charset="0"/>
              </a:rPr>
              <a:t>care</a:t>
            </a:r>
          </a:p>
          <a:p>
            <a:r>
              <a:rPr lang="en-US" altLang="en-US" sz="2800" dirty="0">
                <a:latin typeface="Arial" panose="020B0604020202020204" pitchFamily="34" charset="0"/>
                <a:cs typeface="Arial" panose="020B0604020202020204" pitchFamily="34" charset="0"/>
              </a:rPr>
              <a:t>Substance abuse</a:t>
            </a:r>
          </a:p>
          <a:p>
            <a:endParaRPr lang="en-US" altLang="en-US" sz="2400" dirty="0"/>
          </a:p>
          <a:p>
            <a:endParaRPr lang="en-US" altLang="en-US" dirty="0" smtClean="0"/>
          </a:p>
        </p:txBody>
      </p:sp>
      <p:graphicFrame>
        <p:nvGraphicFramePr>
          <p:cNvPr id="4" name="Content Placeholder 4"/>
          <p:cNvGraphicFramePr>
            <a:graphicFrameLocks noChangeAspect="1"/>
          </p:cNvGraphicFramePr>
          <p:nvPr>
            <p:extLst>
              <p:ext uri="{D42A27DB-BD31-4B8C-83A1-F6EECF244321}">
                <p14:modId xmlns:p14="http://schemas.microsoft.com/office/powerpoint/2010/main" val="2154633363"/>
              </p:ext>
            </p:extLst>
          </p:nvPr>
        </p:nvGraphicFramePr>
        <p:xfrm>
          <a:off x="8840472" y="2397936"/>
          <a:ext cx="2253148" cy="3482386"/>
        </p:xfrm>
        <a:graphic>
          <a:graphicData uri="http://schemas.openxmlformats.org/presentationml/2006/ole">
            <mc:AlternateContent xmlns:mc="http://schemas.openxmlformats.org/markup-compatibility/2006">
              <mc:Choice xmlns:v="urn:schemas-microsoft-com:vml" Requires="v">
                <p:oleObj spid="_x0000_s44041" name="Acrobat Document" r:id="rId4" imgW="7543607" imgH="11658484" progId="AcroExch.Document.DC">
                  <p:embed/>
                </p:oleObj>
              </mc:Choice>
              <mc:Fallback>
                <p:oleObj name="Acrobat Document" r:id="rId4" imgW="7543607" imgH="11658484" progId="AcroExch.Document.DC">
                  <p:embed/>
                  <p:pic>
                    <p:nvPicPr>
                      <p:cNvPr id="0" name=""/>
                      <p:cNvPicPr/>
                      <p:nvPr/>
                    </p:nvPicPr>
                    <p:blipFill>
                      <a:blip r:embed="rId5"/>
                      <a:stretch>
                        <a:fillRect/>
                      </a:stretch>
                    </p:blipFill>
                    <p:spPr>
                      <a:xfrm>
                        <a:off x="8840472" y="2397936"/>
                        <a:ext cx="2253148" cy="3482386"/>
                      </a:xfrm>
                      <a:prstGeom prst="rect">
                        <a:avLst/>
                      </a:prstGeom>
                    </p:spPr>
                  </p:pic>
                </p:oleObj>
              </mc:Fallback>
            </mc:AlternateContent>
          </a:graphicData>
        </a:graphic>
      </p:graphicFrame>
    </p:spTree>
    <p:extLst>
      <p:ext uri="{BB962C8B-B14F-4D97-AF65-F5344CB8AC3E}">
        <p14:creationId xmlns:p14="http://schemas.microsoft.com/office/powerpoint/2010/main" val="3349328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56735" y="363722"/>
            <a:ext cx="8128000" cy="1143000"/>
          </a:xfrm>
        </p:spPr>
        <p:txBody>
          <a:bodyPr/>
          <a:lstStyle/>
          <a:p>
            <a:r>
              <a:rPr lang="en-US" altLang="en-US" sz="4000" b="1" dirty="0" smtClean="0">
                <a:latin typeface="Arial" panose="020B0604020202020204" pitchFamily="34" charset="0"/>
                <a:cs typeface="Arial" panose="020B0604020202020204" pitchFamily="34" charset="0"/>
              </a:rPr>
              <a:t>Outbreak in Hopedale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96264696"/>
              </p:ext>
            </p:extLst>
          </p:nvPr>
        </p:nvGraphicFramePr>
        <p:xfrm>
          <a:off x="196391" y="1555422"/>
          <a:ext cx="4667839" cy="30637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3"/>
          <p:cNvGraphicFramePr>
            <a:graphicFrameLocks/>
          </p:cNvGraphicFramePr>
          <p:nvPr>
            <p:extLst>
              <p:ext uri="{D42A27DB-BD31-4B8C-83A1-F6EECF244321}">
                <p14:modId xmlns:p14="http://schemas.microsoft.com/office/powerpoint/2010/main" val="2109619755"/>
              </p:ext>
            </p:extLst>
          </p:nvPr>
        </p:nvGraphicFramePr>
        <p:xfrm>
          <a:off x="6174556" y="1447801"/>
          <a:ext cx="4304531" cy="3095919"/>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656735" y="4922710"/>
            <a:ext cx="8826630" cy="400110"/>
          </a:xfrm>
          <a:prstGeom prst="rect">
            <a:avLst/>
          </a:prstGeom>
        </p:spPr>
        <p:txBody>
          <a:bodyPr wrap="square">
            <a:spAutoFit/>
          </a:bodyPr>
          <a:lstStyle/>
          <a:p>
            <a:pPr lvl="1"/>
            <a:r>
              <a:rPr lang="en-US" altLang="en-US" sz="2000" dirty="0" smtClean="0">
                <a:latin typeface="Arial" panose="020B0604020202020204" pitchFamily="34" charset="0"/>
                <a:cs typeface="Arial" panose="020B0604020202020204" pitchFamily="34" charset="0"/>
              </a:rPr>
              <a:t>Activity in </a:t>
            </a:r>
            <a:r>
              <a:rPr lang="en-US" altLang="en-US" sz="2000" dirty="0" err="1" smtClean="0">
                <a:latin typeface="Arial" panose="020B0604020202020204" pitchFamily="34" charset="0"/>
                <a:cs typeface="Arial" panose="020B0604020202020204" pitchFamily="34" charset="0"/>
              </a:rPr>
              <a:t>Natuashish</a:t>
            </a:r>
            <a:r>
              <a:rPr lang="en-US" altLang="en-US" sz="2000" dirty="0" smtClean="0">
                <a:latin typeface="Arial" panose="020B0604020202020204" pitchFamily="34" charset="0"/>
                <a:cs typeface="Arial" panose="020B0604020202020204" pitchFamily="34" charset="0"/>
              </a:rPr>
              <a:t>, </a:t>
            </a:r>
            <a:r>
              <a:rPr lang="en-US" altLang="en-US" sz="2000" dirty="0" err="1" smtClean="0">
                <a:latin typeface="Arial" panose="020B0604020202020204" pitchFamily="34" charset="0"/>
                <a:cs typeface="Arial" panose="020B0604020202020204" pitchFamily="34" charset="0"/>
              </a:rPr>
              <a:t>Sheshashiu</a:t>
            </a:r>
            <a:r>
              <a:rPr lang="en-US" altLang="en-US" sz="2000" dirty="0" smtClean="0">
                <a:latin typeface="Arial" panose="020B0604020202020204" pitchFamily="34" charset="0"/>
                <a:cs typeface="Arial" panose="020B0604020202020204" pitchFamily="34" charset="0"/>
              </a:rPr>
              <a:t>, St. Anthony, Cartwright &amp; HVGB</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252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Incidence</a:t>
            </a:r>
            <a:endParaRPr lang="en-US" sz="4000" b="1" dirty="0">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81664581"/>
              </p:ext>
            </p:extLst>
          </p:nvPr>
        </p:nvGraphicFramePr>
        <p:xfrm>
          <a:off x="702649" y="3186932"/>
          <a:ext cx="8709660" cy="3030822"/>
        </p:xfrm>
        <a:graphic>
          <a:graphicData uri="http://schemas.openxmlformats.org/drawingml/2006/table">
            <a:tbl>
              <a:tblPr firstRow="1" firstCol="1" bandRow="1"/>
              <a:tblGrid>
                <a:gridCol w="4104640"/>
                <a:gridCol w="4605020"/>
              </a:tblGrid>
              <a:tr h="318506">
                <a:tc>
                  <a:txBody>
                    <a:bodyPr/>
                    <a:lstStyle/>
                    <a:p>
                      <a:pPr marL="0" marR="0">
                        <a:lnSpc>
                          <a:spcPct val="115000"/>
                        </a:lnSpc>
                        <a:spcBef>
                          <a:spcPts val="0"/>
                        </a:spcBef>
                        <a:spcAft>
                          <a:spcPts val="0"/>
                        </a:spcAft>
                      </a:pPr>
                      <a:r>
                        <a:rPr lang="en-CA" sz="2800" dirty="0">
                          <a:effectLst/>
                          <a:latin typeface="Arial" panose="020B0604020202020204" pitchFamily="34" charset="0"/>
                          <a:ea typeface="Calibri" panose="020F0502020204030204" pitchFamily="34" charset="0"/>
                          <a:cs typeface="Arial" panose="020B0604020202020204" pitchFamily="34" charset="0"/>
                        </a:rPr>
                        <a:t>Location</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2800" dirty="0" smtClean="0">
                          <a:effectLst/>
                          <a:latin typeface="Arial" panose="020B0604020202020204" pitchFamily="34" charset="0"/>
                          <a:ea typeface="Calibri" panose="020F0502020204030204" pitchFamily="34" charset="0"/>
                          <a:cs typeface="Arial" panose="020B0604020202020204" pitchFamily="34" charset="0"/>
                        </a:rPr>
                        <a:t>Incidence</a:t>
                      </a:r>
                      <a:r>
                        <a:rPr lang="en-CA" sz="2800" baseline="0" dirty="0" smtClean="0">
                          <a:effectLst/>
                          <a:latin typeface="Arial" panose="020B0604020202020204" pitchFamily="34" charset="0"/>
                          <a:ea typeface="Calibri" panose="020F0502020204030204" pitchFamily="34" charset="0"/>
                          <a:cs typeface="Arial" panose="020B0604020202020204" pitchFamily="34" charset="0"/>
                        </a:rPr>
                        <a:t> </a:t>
                      </a:r>
                      <a:r>
                        <a:rPr lang="en-CA" sz="2800" dirty="0" smtClean="0">
                          <a:effectLst/>
                          <a:latin typeface="Arial" panose="020B0604020202020204" pitchFamily="34" charset="0"/>
                          <a:ea typeface="Calibri" panose="020F0502020204030204" pitchFamily="34" charset="0"/>
                          <a:cs typeface="Arial" panose="020B0604020202020204" pitchFamily="34" charset="0"/>
                        </a:rPr>
                        <a:t>Rate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506">
                <a:tc>
                  <a:txBody>
                    <a:bodyPr/>
                    <a:lstStyle/>
                    <a:p>
                      <a:pPr marL="0" marR="0">
                        <a:lnSpc>
                          <a:spcPct val="115000"/>
                        </a:lnSpc>
                        <a:spcBef>
                          <a:spcPts val="0"/>
                        </a:spcBef>
                        <a:spcAft>
                          <a:spcPts val="0"/>
                        </a:spcAft>
                      </a:pPr>
                      <a:r>
                        <a:rPr lang="en-CA" sz="2800" dirty="0">
                          <a:effectLst/>
                          <a:latin typeface="Arial" panose="020B0604020202020204" pitchFamily="34" charset="0"/>
                          <a:ea typeface="Calibri" panose="020F0502020204030204" pitchFamily="34" charset="0"/>
                          <a:cs typeface="Arial" panose="020B0604020202020204" pitchFamily="34" charset="0"/>
                        </a:rPr>
                        <a:t>Hopedale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2800" dirty="0" smtClean="0">
                          <a:effectLst/>
                          <a:latin typeface="Arial" panose="020B0604020202020204" pitchFamily="34" charset="0"/>
                          <a:ea typeface="Calibri" panose="020F0502020204030204" pitchFamily="34" charset="0"/>
                          <a:cs typeface="Arial" panose="020B0604020202020204" pitchFamily="34" charset="0"/>
                        </a:rPr>
                        <a:t>2469.1 </a:t>
                      </a:r>
                      <a:r>
                        <a:rPr lang="en-CA" sz="2800" dirty="0">
                          <a:effectLst/>
                          <a:latin typeface="Arial" panose="020B0604020202020204" pitchFamily="34" charset="0"/>
                          <a:ea typeface="Calibri" panose="020F0502020204030204" pitchFamily="34" charset="0"/>
                          <a:cs typeface="Arial" panose="020B0604020202020204" pitchFamily="34" charset="0"/>
                        </a:rPr>
                        <a:t>per 100,000 </a:t>
                      </a:r>
                      <a:r>
                        <a:rPr lang="en-CA" sz="2800" dirty="0" smtClean="0">
                          <a:effectLst/>
                          <a:latin typeface="Arial" panose="020B0604020202020204" pitchFamily="34" charset="0"/>
                          <a:ea typeface="Calibri" panose="020F0502020204030204" pitchFamily="34" charset="0"/>
                          <a:cs typeface="Arial" panose="020B0604020202020204" pitchFamily="34" charset="0"/>
                        </a:rPr>
                        <a:t>(2016)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506">
                <a:tc>
                  <a:txBody>
                    <a:bodyPr/>
                    <a:lstStyle/>
                    <a:p>
                      <a:pPr marL="0" marR="0">
                        <a:lnSpc>
                          <a:spcPct val="115000"/>
                        </a:lnSpc>
                        <a:spcBef>
                          <a:spcPts val="0"/>
                        </a:spcBef>
                        <a:spcAft>
                          <a:spcPts val="0"/>
                        </a:spcAft>
                      </a:pPr>
                      <a:r>
                        <a:rPr lang="en-CA" sz="2800" dirty="0" smtClean="0">
                          <a:effectLst/>
                          <a:latin typeface="Arial" panose="020B0604020202020204" pitchFamily="34" charset="0"/>
                          <a:ea typeface="Calibri" panose="020F0502020204030204" pitchFamily="34" charset="0"/>
                          <a:cs typeface="Arial" panose="020B0604020202020204" pitchFamily="34" charset="0"/>
                        </a:rPr>
                        <a:t>Labrador</a:t>
                      </a:r>
                      <a:r>
                        <a:rPr lang="en-CA" sz="2800" baseline="0" dirty="0" smtClean="0">
                          <a:effectLst/>
                          <a:latin typeface="Arial" panose="020B0604020202020204" pitchFamily="34" charset="0"/>
                          <a:ea typeface="Calibri" panose="020F0502020204030204" pitchFamily="34" charset="0"/>
                          <a:cs typeface="Arial" panose="020B0604020202020204" pitchFamily="34" charset="0"/>
                        </a:rPr>
                        <a:t> Grenfell Health</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2800" dirty="0" smtClean="0">
                          <a:effectLst/>
                          <a:latin typeface="Arial" panose="020B0604020202020204" pitchFamily="34" charset="0"/>
                          <a:ea typeface="Calibri" panose="020F0502020204030204" pitchFamily="34" charset="0"/>
                          <a:cs typeface="Arial" panose="020B0604020202020204" pitchFamily="34" charset="0"/>
                        </a:rPr>
                        <a:t>59.0 per 100,000 (</a:t>
                      </a:r>
                      <a:r>
                        <a:rPr lang="en-CA" sz="2800" baseline="0" dirty="0" smtClean="0">
                          <a:effectLst/>
                          <a:latin typeface="Arial" panose="020B0604020202020204" pitchFamily="34" charset="0"/>
                          <a:ea typeface="Calibri" panose="020F0502020204030204" pitchFamily="34" charset="0"/>
                          <a:cs typeface="Arial" panose="020B0604020202020204" pitchFamily="34" charset="0"/>
                        </a:rPr>
                        <a:t> 2016)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506">
                <a:tc>
                  <a:txBody>
                    <a:bodyPr/>
                    <a:lstStyle/>
                    <a:p>
                      <a:pPr marL="0" marR="0">
                        <a:lnSpc>
                          <a:spcPct val="115000"/>
                        </a:lnSpc>
                        <a:spcBef>
                          <a:spcPts val="0"/>
                        </a:spcBef>
                        <a:spcAft>
                          <a:spcPts val="0"/>
                        </a:spcAft>
                      </a:pPr>
                      <a:r>
                        <a:rPr lang="en-CA" sz="2800">
                          <a:effectLst/>
                          <a:latin typeface="Arial" panose="020B0604020202020204" pitchFamily="34" charset="0"/>
                          <a:ea typeface="Calibri" panose="020F0502020204030204" pitchFamily="34" charset="0"/>
                          <a:cs typeface="Arial" panose="020B0604020202020204" pitchFamily="34" charset="0"/>
                        </a:rPr>
                        <a:t>NL</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2800" dirty="0" smtClean="0">
                          <a:effectLst/>
                          <a:latin typeface="Arial" panose="020B0604020202020204" pitchFamily="34" charset="0"/>
                          <a:ea typeface="Calibri" panose="020F0502020204030204" pitchFamily="34" charset="0"/>
                          <a:cs typeface="Arial" panose="020B0604020202020204" pitchFamily="34" charset="0"/>
                        </a:rPr>
                        <a:t>4.7 </a:t>
                      </a:r>
                      <a:r>
                        <a:rPr lang="en-CA" sz="2800" dirty="0">
                          <a:effectLst/>
                          <a:latin typeface="Arial" panose="020B0604020202020204" pitchFamily="34" charset="0"/>
                          <a:ea typeface="Calibri" panose="020F0502020204030204" pitchFamily="34" charset="0"/>
                          <a:cs typeface="Arial" panose="020B0604020202020204" pitchFamily="34" charset="0"/>
                        </a:rPr>
                        <a:t>per 100,000 (</a:t>
                      </a:r>
                      <a:r>
                        <a:rPr lang="en-CA" sz="2800" dirty="0" smtClean="0">
                          <a:effectLst/>
                          <a:latin typeface="Arial" panose="020B0604020202020204" pitchFamily="34" charset="0"/>
                          <a:ea typeface="Calibri" panose="020F0502020204030204" pitchFamily="34" charset="0"/>
                          <a:cs typeface="Arial" panose="020B0604020202020204" pitchFamily="34" charset="0"/>
                        </a:rPr>
                        <a:t>2016)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955">
                <a:tc>
                  <a:txBody>
                    <a:bodyPr/>
                    <a:lstStyle/>
                    <a:p>
                      <a:pPr marL="0" marR="0">
                        <a:lnSpc>
                          <a:spcPct val="115000"/>
                        </a:lnSpc>
                        <a:spcBef>
                          <a:spcPts val="0"/>
                        </a:spcBef>
                        <a:spcAft>
                          <a:spcPts val="0"/>
                        </a:spcAft>
                      </a:pPr>
                      <a:r>
                        <a:rPr lang="en-CA" sz="2800" dirty="0">
                          <a:effectLst/>
                          <a:latin typeface="Arial" panose="020B0604020202020204" pitchFamily="34" charset="0"/>
                          <a:ea typeface="Calibri" panose="020F0502020204030204" pitchFamily="34" charset="0"/>
                          <a:cs typeface="Arial" panose="020B0604020202020204" pitchFamily="34" charset="0"/>
                        </a:rPr>
                        <a:t>Canada</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2800" dirty="0">
                          <a:effectLst/>
                          <a:latin typeface="Arial" panose="020B0604020202020204" pitchFamily="34" charset="0"/>
                          <a:ea typeface="Calibri" panose="020F0502020204030204" pitchFamily="34" charset="0"/>
                          <a:cs typeface="Arial" panose="020B0604020202020204" pitchFamily="34" charset="0"/>
                        </a:rPr>
                        <a:t> </a:t>
                      </a:r>
                      <a:r>
                        <a:rPr lang="en-CA" sz="2800" dirty="0" smtClean="0">
                          <a:effectLst/>
                          <a:latin typeface="Arial" panose="020B0604020202020204" pitchFamily="34" charset="0"/>
                          <a:ea typeface="Calibri" panose="020F0502020204030204" pitchFamily="34" charset="0"/>
                          <a:cs typeface="Arial" panose="020B0604020202020204" pitchFamily="34" charset="0"/>
                        </a:rPr>
                        <a:t>4.4 </a:t>
                      </a:r>
                      <a:r>
                        <a:rPr lang="en-CA" sz="2800" dirty="0">
                          <a:effectLst/>
                          <a:latin typeface="Arial" panose="020B0604020202020204" pitchFamily="34" charset="0"/>
                          <a:ea typeface="Calibri" panose="020F0502020204030204" pitchFamily="34" charset="0"/>
                          <a:cs typeface="Arial" panose="020B0604020202020204" pitchFamily="34" charset="0"/>
                        </a:rPr>
                        <a:t>per 100,000 (</a:t>
                      </a:r>
                      <a:r>
                        <a:rPr lang="en-CA" sz="2800" dirty="0" smtClean="0">
                          <a:effectLst/>
                          <a:latin typeface="Arial" panose="020B0604020202020204" pitchFamily="34" charset="0"/>
                          <a:ea typeface="Calibri" panose="020F0502020204030204" pitchFamily="34" charset="0"/>
                          <a:cs typeface="Arial" panose="020B0604020202020204" pitchFamily="34" charset="0"/>
                        </a:rPr>
                        <a:t>2014)</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955">
                <a:tc>
                  <a:txBody>
                    <a:bodyPr/>
                    <a:lstStyle/>
                    <a:p>
                      <a:pPr marL="0" marR="0">
                        <a:lnSpc>
                          <a:spcPct val="115000"/>
                        </a:lnSpc>
                        <a:spcBef>
                          <a:spcPts val="0"/>
                        </a:spcBef>
                        <a:spcAft>
                          <a:spcPts val="0"/>
                        </a:spcAft>
                      </a:pPr>
                      <a:r>
                        <a:rPr lang="en-US" sz="2800" dirty="0" smtClean="0">
                          <a:effectLst/>
                          <a:latin typeface="Arial" panose="020B0604020202020204" pitchFamily="34" charset="0"/>
                          <a:ea typeface="Calibri" panose="020F0502020204030204" pitchFamily="34" charset="0"/>
                          <a:cs typeface="Arial" panose="020B0604020202020204" pitchFamily="34" charset="0"/>
                        </a:rPr>
                        <a:t>Haiti</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dirty="0" smtClean="0">
                          <a:effectLst/>
                          <a:latin typeface="Arial" panose="020B0604020202020204" pitchFamily="34" charset="0"/>
                          <a:ea typeface="Calibri" panose="020F0502020204030204" pitchFamily="34" charset="0"/>
                          <a:cs typeface="Arial" panose="020B0604020202020204" pitchFamily="34" charset="0"/>
                        </a:rPr>
                        <a:t>194 per 100,000 ( 2015)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15</a:t>
            </a:fld>
            <a:endParaRPr lang="en-US">
              <a:solidFill>
                <a:prstClr val="black">
                  <a:tint val="75000"/>
                </a:prstClr>
              </a:solidFill>
            </a:endParaRPr>
          </a:p>
        </p:txBody>
      </p:sp>
      <p:sp>
        <p:nvSpPr>
          <p:cNvPr id="7" name="Rectangle 6"/>
          <p:cNvSpPr/>
          <p:nvPr/>
        </p:nvSpPr>
        <p:spPr>
          <a:xfrm>
            <a:off x="593770" y="1689601"/>
            <a:ext cx="8173039" cy="1384995"/>
          </a:xfrm>
          <a:prstGeom prst="rect">
            <a:avLst/>
          </a:prstGeom>
        </p:spPr>
        <p:txBody>
          <a:bodyPr wrap="square">
            <a:spAutoFit/>
          </a:bodyPr>
          <a:lstStyle/>
          <a:p>
            <a:r>
              <a:rPr lang="en-US" sz="2800" b="1" dirty="0" smtClean="0">
                <a:latin typeface="Arial" panose="020B0604020202020204" pitchFamily="34" charset="0"/>
                <a:cs typeface="Arial" panose="020B0604020202020204" pitchFamily="34" charset="0"/>
              </a:rPr>
              <a:t>Incidence</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a measurement of the number of new individuals who contract a disease during a particular period of time.</a:t>
            </a:r>
          </a:p>
        </p:txBody>
      </p:sp>
    </p:spTree>
    <p:extLst>
      <p:ext uri="{BB962C8B-B14F-4D97-AF65-F5344CB8AC3E}">
        <p14:creationId xmlns:p14="http://schemas.microsoft.com/office/powerpoint/2010/main" val="9881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Response</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97597" y="1648663"/>
            <a:ext cx="10970871" cy="4065434"/>
          </a:xfrm>
        </p:spPr>
        <p:txBody>
          <a:bodyPr/>
          <a:lstStyle/>
          <a:p>
            <a:r>
              <a:rPr lang="en-US" altLang="en-US" sz="2800" dirty="0">
                <a:latin typeface="Arial" panose="020B0604020202020204" pitchFamily="34" charset="0"/>
                <a:cs typeface="Arial" panose="020B0604020202020204" pitchFamily="34" charset="0"/>
              </a:rPr>
              <a:t>Outbreak management team </a:t>
            </a:r>
            <a:r>
              <a:rPr lang="en-US" altLang="en-US" sz="2800" dirty="0" smtClean="0">
                <a:latin typeface="Arial" panose="020B0604020202020204" pitchFamily="34" charset="0"/>
                <a:cs typeface="Arial" panose="020B0604020202020204" pitchFamily="34" charset="0"/>
              </a:rPr>
              <a:t>initiated – NG, LGH,</a:t>
            </a:r>
          </a:p>
          <a:p>
            <a:pPr marL="0" indent="0">
              <a:buNone/>
            </a:pPr>
            <a:r>
              <a:rPr lang="en-US" altLang="en-US" sz="2800" dirty="0" smtClean="0">
                <a:latin typeface="Arial" panose="020B0604020202020204" pitchFamily="34" charset="0"/>
                <a:cs typeface="Arial" panose="020B0604020202020204" pitchFamily="34" charset="0"/>
              </a:rPr>
              <a:t>    Dept. Health and PHL</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CDCN devoted to TB follow up </a:t>
            </a:r>
            <a:r>
              <a:rPr lang="en-US" altLang="en-US" sz="2800" dirty="0" smtClean="0">
                <a:latin typeface="Arial" panose="020B0604020202020204" pitchFamily="34" charset="0"/>
                <a:cs typeface="Arial" panose="020B0604020202020204" pitchFamily="34" charset="0"/>
              </a:rPr>
              <a:t>only</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Extra TB Clinics </a:t>
            </a:r>
          </a:p>
          <a:p>
            <a:r>
              <a:rPr lang="en-US" altLang="en-US" sz="2800" dirty="0">
                <a:latin typeface="Arial" panose="020B0604020202020204" pitchFamily="34" charset="0"/>
                <a:cs typeface="Arial" panose="020B0604020202020204" pitchFamily="34" charset="0"/>
              </a:rPr>
              <a:t>Community meeting with Dr. </a:t>
            </a:r>
            <a:r>
              <a:rPr lang="en-US" altLang="en-US" sz="2800" dirty="0" smtClean="0">
                <a:latin typeface="Arial" panose="020B0604020202020204" pitchFamily="34" charset="0"/>
                <a:cs typeface="Arial" panose="020B0604020202020204" pitchFamily="34" charset="0"/>
              </a:rPr>
              <a:t>Woollam, MOH, CDCN and NG Minister of Health and NG Director Health and NG community public health team </a:t>
            </a:r>
          </a:p>
          <a:p>
            <a:r>
              <a:rPr lang="en-US" altLang="en-US" sz="2800" dirty="0" smtClean="0">
                <a:latin typeface="Arial" panose="020B0604020202020204" pitchFamily="34" charset="0"/>
                <a:cs typeface="Arial" panose="020B0604020202020204" pitchFamily="34" charset="0"/>
              </a:rPr>
              <a:t>Social Risk factors identified:</a:t>
            </a:r>
          </a:p>
          <a:p>
            <a:pPr marL="0" indent="0" algn="ctr" eaLnBrk="1" hangingPunct="1">
              <a:buFont typeface="Times" panose="02020603050405020304" pitchFamily="18" charset="0"/>
              <a:buNone/>
            </a:pPr>
            <a:r>
              <a:rPr lang="en-US" altLang="en-US" sz="2800" b="1" dirty="0" smtClean="0">
                <a:latin typeface="Arial" panose="020B0604020202020204" pitchFamily="34" charset="0"/>
                <a:cs typeface="Arial" panose="020B0604020202020204" pitchFamily="34" charset="0"/>
              </a:rPr>
              <a:t>“TB is </a:t>
            </a:r>
            <a:r>
              <a:rPr lang="en-US" altLang="en-US" sz="2800" b="1" dirty="0">
                <a:latin typeface="Arial" panose="020B0604020202020204" pitchFamily="34" charset="0"/>
                <a:cs typeface="Arial" panose="020B0604020202020204" pitchFamily="34" charset="0"/>
              </a:rPr>
              <a:t>a social Disease with a medical aspect”</a:t>
            </a:r>
          </a:p>
          <a:p>
            <a:pPr marL="0" indent="0" algn="ctr" eaLnBrk="1" hangingPunct="1">
              <a:buFont typeface="Times" panose="02020603050405020304" pitchFamily="18" charset="0"/>
              <a:buNone/>
            </a:pPr>
            <a:r>
              <a:rPr lang="en-US" altLang="en-US" sz="2800" b="1" dirty="0">
                <a:latin typeface="Arial" panose="020B0604020202020204" pitchFamily="34" charset="0"/>
                <a:cs typeface="Arial" panose="020B0604020202020204" pitchFamily="34" charset="0"/>
              </a:rPr>
              <a:t>Dr. William Osler</a:t>
            </a:r>
          </a:p>
          <a:p>
            <a:endParaRPr lang="en-US" altLang="en-US" sz="2000" dirty="0"/>
          </a:p>
          <a:p>
            <a:endParaRPr lang="en-US" altLang="en-US" sz="2000" dirty="0"/>
          </a:p>
          <a:p>
            <a:endParaRPr lang="en-US" dirty="0"/>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16</a:t>
            </a:fld>
            <a:endParaRPr lang="en-US">
              <a:solidFill>
                <a:prstClr val="black">
                  <a:tint val="75000"/>
                </a:prstClr>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0897" y="1769612"/>
            <a:ext cx="2677571" cy="2008009"/>
          </a:xfrm>
          <a:prstGeom prst="rect">
            <a:avLst/>
          </a:prstGeom>
          <a:noFill/>
          <a:ln w="9525">
            <a:noFill/>
            <a:miter lim="800000"/>
            <a:headEnd/>
            <a:tailEnd/>
          </a:ln>
        </p:spPr>
      </p:pic>
    </p:spTree>
    <p:extLst>
      <p:ext uri="{BB962C8B-B14F-4D97-AF65-F5344CB8AC3E}">
        <p14:creationId xmlns:p14="http://schemas.microsoft.com/office/powerpoint/2010/main" val="330999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626612"/>
            <a:ext cx="8128000" cy="916438"/>
          </a:xfrm>
        </p:spPr>
        <p:txBody>
          <a:bodyPr/>
          <a:lstStyle/>
          <a:p>
            <a:r>
              <a:rPr lang="en-US" sz="4000" b="1" dirty="0" smtClean="0">
                <a:latin typeface="Arial" panose="020B0604020202020204" pitchFamily="34" charset="0"/>
                <a:cs typeface="Arial" panose="020B0604020202020204" pitchFamily="34" charset="0"/>
              </a:rPr>
              <a:t>Contact Tracing </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0567" y="1591513"/>
            <a:ext cx="10970871" cy="4065434"/>
          </a:xfrm>
        </p:spPr>
        <p:txBody>
          <a:bodyPr/>
          <a:lstStyle/>
          <a:p>
            <a:r>
              <a:rPr lang="en-US" sz="2800" dirty="0" smtClean="0">
                <a:latin typeface="Arial" panose="020B0604020202020204" pitchFamily="34" charset="0"/>
                <a:cs typeface="Arial" panose="020B0604020202020204" pitchFamily="34" charset="0"/>
              </a:rPr>
              <a:t># contacts a case can have</a:t>
            </a:r>
          </a:p>
          <a:p>
            <a:r>
              <a:rPr lang="en-US" sz="2800" dirty="0" smtClean="0">
                <a:latin typeface="Arial" panose="020B0604020202020204" pitchFamily="34" charset="0"/>
                <a:cs typeface="Arial" panose="020B0604020202020204" pitchFamily="34" charset="0"/>
              </a:rPr>
              <a:t>Index case </a:t>
            </a:r>
          </a:p>
          <a:p>
            <a:r>
              <a:rPr lang="en-US" sz="2800" dirty="0" smtClean="0">
                <a:latin typeface="Arial" panose="020B0604020202020204" pitchFamily="34" charset="0"/>
                <a:cs typeface="Arial" panose="020B0604020202020204" pitchFamily="34" charset="0"/>
              </a:rPr>
              <a:t>Identify Contact : person exposed to an active case of TB. 2</a:t>
            </a:r>
            <a:r>
              <a:rPr lang="en-US" sz="2800" baseline="30000" dirty="0" smtClean="0">
                <a:latin typeface="Arial" panose="020B0604020202020204" pitchFamily="34" charset="0"/>
                <a:cs typeface="Arial" panose="020B0604020202020204" pitchFamily="34" charset="0"/>
              </a:rPr>
              <a:t>nd</a:t>
            </a:r>
            <a:r>
              <a:rPr lang="en-US" sz="2800" dirty="0" smtClean="0">
                <a:latin typeface="Arial" panose="020B0604020202020204" pitchFamily="34" charset="0"/>
                <a:cs typeface="Arial" panose="020B0604020202020204" pitchFamily="34" charset="0"/>
              </a:rPr>
              <a:t> priority of TB program </a:t>
            </a:r>
          </a:p>
          <a:p>
            <a:r>
              <a:rPr lang="en-US" sz="2800" dirty="0" smtClean="0">
                <a:latin typeface="Arial" panose="020B0604020202020204" pitchFamily="34" charset="0"/>
                <a:cs typeface="Arial" panose="020B0604020202020204" pitchFamily="34" charset="0"/>
              </a:rPr>
              <a:t>Prioritize contacts  - interview , TST testing </a:t>
            </a:r>
          </a:p>
          <a:p>
            <a:r>
              <a:rPr lang="en-US" sz="2800" dirty="0" smtClean="0">
                <a:latin typeface="Arial" panose="020B0604020202020204" pitchFamily="34" charset="0"/>
                <a:cs typeface="Arial" panose="020B0604020202020204" pitchFamily="34" charset="0"/>
              </a:rPr>
              <a:t>Objectives : identify and treat secondary cases, detect &amp; treat  LTBI, source case and treatment if index case under 5</a:t>
            </a:r>
          </a:p>
          <a:p>
            <a:endParaRPr lang="en-US" dirty="0"/>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17</a:t>
            </a:fld>
            <a:endParaRPr lang="en-US">
              <a:solidFill>
                <a:prstClr val="black">
                  <a:tint val="75000"/>
                </a:prstClr>
              </a:solidFill>
            </a:endParaRPr>
          </a:p>
        </p:txBody>
      </p:sp>
    </p:spTree>
    <p:extLst>
      <p:ext uri="{BB962C8B-B14F-4D97-AF65-F5344CB8AC3E}">
        <p14:creationId xmlns:p14="http://schemas.microsoft.com/office/powerpoint/2010/main" val="1793948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2" y="626612"/>
            <a:ext cx="8614408" cy="1143000"/>
          </a:xfrm>
        </p:spPr>
        <p:txBody>
          <a:bodyPr/>
          <a:lstStyle/>
          <a:p>
            <a:r>
              <a:rPr lang="en-US" altLang="en-US" sz="4000" b="1" dirty="0" smtClean="0">
                <a:latin typeface="Arial" panose="020B0604020202020204" pitchFamily="34" charset="0"/>
                <a:cs typeface="Arial" panose="020B0604020202020204" pitchFamily="34" charset="0"/>
              </a:rPr>
              <a:t>Social Network of TB in Hopedale</a:t>
            </a:r>
          </a:p>
        </p:txBody>
      </p:sp>
      <p:pic>
        <p:nvPicPr>
          <p:cNvPr id="2355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81300" y="1870711"/>
            <a:ext cx="6364288" cy="4684713"/>
          </a:xfrm>
        </p:spPr>
      </p:pic>
    </p:spTree>
    <p:extLst>
      <p:ext uri="{BB962C8B-B14F-4D97-AF65-F5344CB8AC3E}">
        <p14:creationId xmlns:p14="http://schemas.microsoft.com/office/powerpoint/2010/main" val="548963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z="4000" b="1" dirty="0">
                <a:latin typeface="Arial" panose="020B0604020202020204" pitchFamily="34" charset="0"/>
                <a:cs typeface="Arial" panose="020B0604020202020204" pitchFamily="34" charset="0"/>
              </a:rPr>
              <a:t>Challenges</a:t>
            </a:r>
          </a:p>
        </p:txBody>
      </p:sp>
      <p:sp>
        <p:nvSpPr>
          <p:cNvPr id="30723" name="Content Placeholder 2"/>
          <p:cNvSpPr>
            <a:spLocks noGrp="1"/>
          </p:cNvSpPr>
          <p:nvPr>
            <p:ph idx="1"/>
          </p:nvPr>
        </p:nvSpPr>
        <p:spPr>
          <a:xfrm>
            <a:off x="587707" y="1202893"/>
            <a:ext cx="10970871" cy="4065434"/>
          </a:xfrm>
        </p:spPr>
        <p:txBody>
          <a:bodyPr/>
          <a:lstStyle/>
          <a:p>
            <a:endParaRPr lang="en-US" altLang="en-US" sz="2400" dirty="0"/>
          </a:p>
          <a:p>
            <a:r>
              <a:rPr lang="en-US" altLang="en-US" sz="2800" dirty="0">
                <a:latin typeface="Arial" panose="020B0604020202020204" pitchFamily="34" charset="0"/>
                <a:cs typeface="Arial" panose="020B0604020202020204" pitchFamily="34" charset="0"/>
              </a:rPr>
              <a:t>Long turn around times for sputum analysis</a:t>
            </a:r>
          </a:p>
          <a:p>
            <a:r>
              <a:rPr lang="en-US" altLang="en-US" sz="2800" dirty="0">
                <a:latin typeface="Arial" panose="020B0604020202020204" pitchFamily="34" charset="0"/>
                <a:cs typeface="Arial" panose="020B0604020202020204" pitchFamily="34" charset="0"/>
              </a:rPr>
              <a:t>Insufficient </a:t>
            </a:r>
            <a:r>
              <a:rPr lang="en-US" altLang="en-US" sz="2800" dirty="0" err="1">
                <a:latin typeface="Arial" panose="020B0604020202020204" pitchFamily="34" charset="0"/>
                <a:cs typeface="Arial" panose="020B0604020202020204" pitchFamily="34" charset="0"/>
              </a:rPr>
              <a:t>sputums</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Geographic isolation of healthcare services</a:t>
            </a:r>
          </a:p>
          <a:p>
            <a:r>
              <a:rPr lang="en-US" altLang="en-US" sz="2800" dirty="0">
                <a:latin typeface="Arial" panose="020B0604020202020204" pitchFamily="34" charset="0"/>
                <a:cs typeface="Arial" panose="020B0604020202020204" pitchFamily="34" charset="0"/>
              </a:rPr>
              <a:t>Transportation of patients</a:t>
            </a:r>
          </a:p>
          <a:p>
            <a:r>
              <a:rPr lang="en-US" altLang="en-US" sz="2800" dirty="0">
                <a:latin typeface="Arial" panose="020B0604020202020204" pitchFamily="34" charset="0"/>
                <a:cs typeface="Arial" panose="020B0604020202020204" pitchFamily="34" charset="0"/>
              </a:rPr>
              <a:t>S</a:t>
            </a:r>
            <a:r>
              <a:rPr lang="en-US" altLang="en-US" sz="2800" dirty="0" smtClean="0">
                <a:latin typeface="Arial" panose="020B0604020202020204" pitchFamily="34" charset="0"/>
                <a:cs typeface="Arial" panose="020B0604020202020204" pitchFamily="34" charset="0"/>
              </a:rPr>
              <a:t>ubstance </a:t>
            </a:r>
            <a:r>
              <a:rPr lang="en-US" altLang="en-US" sz="2800" dirty="0">
                <a:latin typeface="Arial" panose="020B0604020202020204" pitchFamily="34" charset="0"/>
                <a:cs typeface="Arial" panose="020B0604020202020204" pitchFamily="34" charset="0"/>
              </a:rPr>
              <a:t>abuse</a:t>
            </a:r>
          </a:p>
          <a:p>
            <a:r>
              <a:rPr lang="en-US" altLang="en-US" sz="2800" dirty="0">
                <a:latin typeface="Arial" panose="020B0604020202020204" pitchFamily="34" charset="0"/>
                <a:cs typeface="Arial" panose="020B0604020202020204" pitchFamily="34" charset="0"/>
              </a:rPr>
              <a:t>Compliance issues</a:t>
            </a:r>
          </a:p>
        </p:txBody>
      </p:sp>
    </p:spTree>
    <p:extLst>
      <p:ext uri="{BB962C8B-B14F-4D97-AF65-F5344CB8AC3E}">
        <p14:creationId xmlns:p14="http://schemas.microsoft.com/office/powerpoint/2010/main" val="2341649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a:latin typeface="Arial" panose="020B0604020202020204" pitchFamily="34" charset="0"/>
                <a:cs typeface="Arial" panose="020B0604020202020204" pitchFamily="34" charset="0"/>
              </a:rPr>
              <a:t>Objectives</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1652" y="1657350"/>
            <a:ext cx="8286848" cy="3698111"/>
          </a:xfrm>
        </p:spPr>
        <p:txBody>
          <a:bodyPr/>
          <a:lstStyle/>
          <a:p>
            <a:pPr lvl="0"/>
            <a:r>
              <a:rPr lang="en-CA" sz="2800" dirty="0" smtClean="0">
                <a:solidFill>
                  <a:schemeClr val="tx1">
                    <a:lumMod val="95000"/>
                    <a:lumOff val="5000"/>
                  </a:schemeClr>
                </a:solidFill>
                <a:latin typeface="Arial" panose="020B0604020202020204" pitchFamily="34" charset="0"/>
                <a:cs typeface="Arial" panose="020B0604020202020204" pitchFamily="34" charset="0"/>
              </a:rPr>
              <a:t>TB – the disease </a:t>
            </a:r>
          </a:p>
          <a:p>
            <a:pPr lvl="0"/>
            <a:r>
              <a:rPr lang="en-CA" sz="2800" dirty="0" smtClean="0">
                <a:solidFill>
                  <a:schemeClr val="tx1">
                    <a:lumMod val="95000"/>
                    <a:lumOff val="5000"/>
                  </a:schemeClr>
                </a:solidFill>
                <a:latin typeface="Arial" panose="020B0604020202020204" pitchFamily="34" charset="0"/>
                <a:cs typeface="Arial" panose="020B0604020202020204" pitchFamily="34" charset="0"/>
              </a:rPr>
              <a:t>Elimination Goals </a:t>
            </a:r>
            <a:endParaRPr lang="en-CA" sz="2800" dirty="0">
              <a:solidFill>
                <a:schemeClr val="tx1">
                  <a:lumMod val="95000"/>
                  <a:lumOff val="5000"/>
                </a:schemeClr>
              </a:solidFill>
              <a:latin typeface="Arial" panose="020B0604020202020204" pitchFamily="34" charset="0"/>
              <a:cs typeface="Arial" panose="020B0604020202020204" pitchFamily="34" charset="0"/>
            </a:endParaRPr>
          </a:p>
          <a:p>
            <a:pPr lvl="0"/>
            <a:r>
              <a:rPr lang="en-CA" sz="2800" dirty="0" smtClean="0">
                <a:latin typeface="Arial" panose="020B0604020202020204" pitchFamily="34" charset="0"/>
                <a:cs typeface="Arial" panose="020B0604020202020204" pitchFamily="34" charset="0"/>
              </a:rPr>
              <a:t>TB – history in Labrador</a:t>
            </a:r>
            <a:endParaRPr lang="en-CA" sz="2800" dirty="0">
              <a:latin typeface="Arial" panose="020B0604020202020204" pitchFamily="34" charset="0"/>
              <a:cs typeface="Arial" panose="020B0604020202020204" pitchFamily="34" charset="0"/>
            </a:endParaRPr>
          </a:p>
          <a:p>
            <a:pPr lvl="0"/>
            <a:r>
              <a:rPr lang="en-CA" sz="2800" dirty="0" smtClean="0">
                <a:latin typeface="Arial" panose="020B0604020202020204" pitchFamily="34" charset="0"/>
                <a:cs typeface="Arial" panose="020B0604020202020204" pitchFamily="34" charset="0"/>
              </a:rPr>
              <a:t>Hopedale Outbreak &amp; Outbreak Management </a:t>
            </a:r>
          </a:p>
          <a:p>
            <a:pPr marL="0" lvl="0" indent="0">
              <a:buNone/>
            </a:pPr>
            <a:r>
              <a:rPr lang="en-CA" sz="2800" dirty="0" smtClean="0">
                <a:latin typeface="Arial" panose="020B0604020202020204" pitchFamily="34" charset="0"/>
                <a:cs typeface="Arial" panose="020B0604020202020204" pitchFamily="34" charset="0"/>
              </a:rPr>
              <a:t>          Barriers to Control </a:t>
            </a:r>
          </a:p>
          <a:p>
            <a:pPr marL="0" lvl="0" indent="0">
              <a:buNone/>
            </a:pPr>
            <a:r>
              <a:rPr lang="en-CA" sz="2800" dirty="0" smtClean="0">
                <a:latin typeface="Arial" panose="020B0604020202020204" pitchFamily="34" charset="0"/>
                <a:cs typeface="Arial" panose="020B0604020202020204" pitchFamily="34" charset="0"/>
              </a:rPr>
              <a:t>           Local </a:t>
            </a:r>
            <a:r>
              <a:rPr lang="en-CA" sz="2800" dirty="0">
                <a:latin typeface="Arial" panose="020B0604020202020204" pitchFamily="34" charset="0"/>
                <a:cs typeface="Arial" panose="020B0604020202020204" pitchFamily="34" charset="0"/>
              </a:rPr>
              <a:t>I</a:t>
            </a:r>
            <a:r>
              <a:rPr lang="en-CA" sz="2800" dirty="0" smtClean="0">
                <a:latin typeface="Arial" panose="020B0604020202020204" pitchFamily="34" charset="0"/>
                <a:cs typeface="Arial" panose="020B0604020202020204" pitchFamily="34" charset="0"/>
              </a:rPr>
              <a:t>nitiatives </a:t>
            </a:r>
          </a:p>
          <a:p>
            <a:pPr lvl="0"/>
            <a:r>
              <a:rPr lang="en-CA" sz="2800" dirty="0" smtClean="0">
                <a:latin typeface="Arial" panose="020B0604020202020204" pitchFamily="34" charset="0"/>
                <a:cs typeface="Arial" panose="020B0604020202020204" pitchFamily="34" charset="0"/>
              </a:rPr>
              <a:t>Current Investigations </a:t>
            </a:r>
          </a:p>
          <a:p>
            <a:pPr lvl="0"/>
            <a:endParaRPr lang="en-CA" sz="2800" b="1" dirty="0">
              <a:latin typeface="Arial" panose="020B0604020202020204" pitchFamily="34" charset="0"/>
              <a:cs typeface="Arial" panose="020B0604020202020204" pitchFamily="34" charset="0"/>
            </a:endParaRPr>
          </a:p>
          <a:p>
            <a:pPr lvl="0"/>
            <a:endParaRPr lang="en-CA" sz="2024" dirty="0"/>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086301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77072" y="417513"/>
            <a:ext cx="8389738" cy="1066800"/>
          </a:xfrm>
        </p:spPr>
        <p:txBody>
          <a:bodyPr/>
          <a:lstStyle/>
          <a:p>
            <a:r>
              <a:rPr lang="en-US" altLang="en-US" sz="4000" b="1" dirty="0">
                <a:latin typeface="Arial" panose="020B0604020202020204" pitchFamily="34" charset="0"/>
                <a:cs typeface="Arial" panose="020B0604020202020204" pitchFamily="34" charset="0"/>
              </a:rPr>
              <a:t>Steps to </a:t>
            </a:r>
            <a:r>
              <a:rPr lang="en-US" altLang="en-US" sz="4000" b="1" dirty="0" smtClean="0">
                <a:latin typeface="Arial" panose="020B0604020202020204" pitchFamily="34" charset="0"/>
                <a:cs typeface="Arial" panose="020B0604020202020204" pitchFamily="34" charset="0"/>
              </a:rPr>
              <a:t>Overcoming Challenges</a:t>
            </a:r>
            <a:endParaRPr lang="en-US" altLang="en-US" sz="4000" b="1" dirty="0">
              <a:latin typeface="Arial" panose="020B0604020202020204" pitchFamily="34" charset="0"/>
              <a:cs typeface="Arial" panose="020B0604020202020204" pitchFamily="34" charset="0"/>
            </a:endParaRPr>
          </a:p>
        </p:txBody>
      </p:sp>
      <p:sp>
        <p:nvSpPr>
          <p:cNvPr id="31747" name="Content Placeholder 2"/>
          <p:cNvSpPr>
            <a:spLocks noGrp="1"/>
          </p:cNvSpPr>
          <p:nvPr>
            <p:ph idx="1"/>
          </p:nvPr>
        </p:nvSpPr>
        <p:spPr>
          <a:xfrm>
            <a:off x="564847" y="1442923"/>
            <a:ext cx="10970871" cy="4065434"/>
          </a:xfrm>
        </p:spPr>
        <p:txBody>
          <a:bodyPr/>
          <a:lstStyle/>
          <a:p>
            <a:r>
              <a:rPr lang="en-US" altLang="en-US" sz="2800" dirty="0" err="1">
                <a:latin typeface="Arial" panose="020B0604020202020204" pitchFamily="34" charset="0"/>
                <a:cs typeface="Arial" panose="020B0604020202020204" pitchFamily="34" charset="0"/>
              </a:rPr>
              <a:t>Sputums</a:t>
            </a:r>
            <a:r>
              <a:rPr lang="en-US" altLang="en-US" sz="2800" dirty="0">
                <a:latin typeface="Arial" panose="020B0604020202020204" pitchFamily="34" charset="0"/>
                <a:cs typeface="Arial" panose="020B0604020202020204" pitchFamily="34" charset="0"/>
              </a:rPr>
              <a:t> </a:t>
            </a:r>
          </a:p>
          <a:p>
            <a:pPr lvl="1"/>
            <a:r>
              <a:rPr lang="en-US" altLang="en-US" sz="2800" dirty="0">
                <a:latin typeface="Arial" panose="020B0604020202020204" pitchFamily="34" charset="0"/>
                <a:cs typeface="Arial" panose="020B0604020202020204" pitchFamily="34" charset="0"/>
              </a:rPr>
              <a:t>PHN collect first sample</a:t>
            </a:r>
          </a:p>
          <a:p>
            <a:pPr lvl="1"/>
            <a:r>
              <a:rPr lang="en-US" altLang="en-US" sz="2800" dirty="0">
                <a:latin typeface="Arial" panose="020B0604020202020204" pitchFamily="34" charset="0"/>
                <a:cs typeface="Arial" panose="020B0604020202020204" pitchFamily="34" charset="0"/>
              </a:rPr>
              <a:t>Sputum samples are shipped directly to PHL </a:t>
            </a:r>
            <a:r>
              <a:rPr lang="en-US" altLang="en-US" sz="2800" dirty="0" smtClean="0">
                <a:latin typeface="Arial" panose="020B0604020202020204" pitchFamily="34" charset="0"/>
                <a:cs typeface="Arial" panose="020B0604020202020204" pitchFamily="34" charset="0"/>
              </a:rPr>
              <a:t>from communities </a:t>
            </a:r>
            <a:endParaRPr lang="en-US" altLang="en-US" sz="2800" dirty="0">
              <a:latin typeface="Arial" panose="020B0604020202020204" pitchFamily="34" charset="0"/>
              <a:cs typeface="Arial" panose="020B0604020202020204" pitchFamily="34" charset="0"/>
            </a:endParaRPr>
          </a:p>
          <a:p>
            <a:pPr lvl="1"/>
            <a:r>
              <a:rPr lang="en-US" altLang="en-US" sz="2800" dirty="0" smtClean="0">
                <a:latin typeface="Arial" panose="020B0604020202020204" pitchFamily="34" charset="0"/>
                <a:cs typeface="Arial" panose="020B0604020202020204" pitchFamily="34" charset="0"/>
              </a:rPr>
              <a:t>Portable </a:t>
            </a:r>
            <a:r>
              <a:rPr lang="en-US" altLang="en-US" sz="2800" dirty="0">
                <a:latin typeface="Arial" panose="020B0604020202020204" pitchFamily="34" charset="0"/>
                <a:cs typeface="Arial" panose="020B0604020202020204" pitchFamily="34" charset="0"/>
              </a:rPr>
              <a:t>Negative pressure unit</a:t>
            </a:r>
          </a:p>
          <a:p>
            <a:r>
              <a:rPr lang="en-US" altLang="en-US" sz="2800" dirty="0">
                <a:latin typeface="Arial" panose="020B0604020202020204" pitchFamily="34" charset="0"/>
                <a:cs typeface="Arial" panose="020B0604020202020204" pitchFamily="34" charset="0"/>
              </a:rPr>
              <a:t>Access to </a:t>
            </a:r>
            <a:r>
              <a:rPr lang="en-US" altLang="en-US" sz="2800" dirty="0" smtClean="0">
                <a:latin typeface="Arial" panose="020B0604020202020204" pitchFamily="34" charset="0"/>
                <a:cs typeface="Arial" panose="020B0604020202020204" pitchFamily="34" charset="0"/>
              </a:rPr>
              <a:t>Health </a:t>
            </a:r>
            <a:r>
              <a:rPr lang="en-US" altLang="en-US" sz="2800" dirty="0">
                <a:latin typeface="Arial" panose="020B0604020202020204" pitchFamily="34" charset="0"/>
                <a:cs typeface="Arial" panose="020B0604020202020204" pitchFamily="34" charset="0"/>
              </a:rPr>
              <a:t>Care Services/Transportation</a:t>
            </a:r>
          </a:p>
          <a:p>
            <a:pPr lvl="1"/>
            <a:r>
              <a:rPr lang="en-US" altLang="en-US" sz="2800" dirty="0">
                <a:latin typeface="Arial" panose="020B0604020202020204" pitchFamily="34" charset="0"/>
                <a:cs typeface="Arial" panose="020B0604020202020204" pitchFamily="34" charset="0"/>
              </a:rPr>
              <a:t>Same day fly in-fly out TB Clinics</a:t>
            </a:r>
          </a:p>
          <a:p>
            <a:r>
              <a:rPr lang="en-US" altLang="en-US" sz="2800" dirty="0" smtClean="0">
                <a:latin typeface="Arial" panose="020B0604020202020204" pitchFamily="34" charset="0"/>
                <a:cs typeface="Arial" panose="020B0604020202020204" pitchFamily="34" charset="0"/>
              </a:rPr>
              <a:t>Public Concerns</a:t>
            </a:r>
            <a:endParaRPr lang="en-US" altLang="en-US" sz="2800" dirty="0">
              <a:latin typeface="Arial" panose="020B0604020202020204" pitchFamily="34" charset="0"/>
              <a:cs typeface="Arial" panose="020B0604020202020204" pitchFamily="34" charset="0"/>
            </a:endParaRPr>
          </a:p>
          <a:p>
            <a:pPr lvl="1"/>
            <a:r>
              <a:rPr lang="en-US" altLang="en-US" sz="2800" dirty="0" smtClean="0">
                <a:latin typeface="Arial" panose="020B0604020202020204" pitchFamily="34" charset="0"/>
                <a:cs typeface="Arial" panose="020B0604020202020204" pitchFamily="34" charset="0"/>
              </a:rPr>
              <a:t>Added TB </a:t>
            </a:r>
            <a:r>
              <a:rPr lang="en-US" altLang="en-US" sz="2800" dirty="0">
                <a:latin typeface="Arial" panose="020B0604020202020204" pitchFamily="34" charset="0"/>
                <a:cs typeface="Arial" panose="020B0604020202020204" pitchFamily="34" charset="0"/>
              </a:rPr>
              <a:t>Assessment clinics </a:t>
            </a:r>
            <a:endParaRPr lang="en-US" altLang="en-US" sz="2800" dirty="0" smtClean="0">
              <a:latin typeface="Arial" panose="020B0604020202020204" pitchFamily="34" charset="0"/>
              <a:cs typeface="Arial" panose="020B0604020202020204" pitchFamily="34" charset="0"/>
            </a:endParaRPr>
          </a:p>
          <a:p>
            <a:pPr lvl="1"/>
            <a:r>
              <a:rPr lang="en-US" altLang="en-US" sz="2800" dirty="0" smtClean="0">
                <a:latin typeface="Arial" panose="020B0604020202020204" pitchFamily="34" charset="0"/>
                <a:cs typeface="Arial" panose="020B0604020202020204" pitchFamily="34" charset="0"/>
              </a:rPr>
              <a:t>Education </a:t>
            </a:r>
            <a:r>
              <a:rPr lang="en-US" altLang="en-US" sz="2800" dirty="0">
                <a:latin typeface="Arial" panose="020B0604020202020204" pitchFamily="34" charset="0"/>
                <a:cs typeface="Arial" panose="020B0604020202020204" pitchFamily="34" charset="0"/>
              </a:rPr>
              <a:t>Sessions for </a:t>
            </a:r>
            <a:r>
              <a:rPr lang="en-US" altLang="en-US" sz="2800" dirty="0" smtClean="0">
                <a:latin typeface="Arial" panose="020B0604020202020204" pitchFamily="34" charset="0"/>
                <a:cs typeface="Arial" panose="020B0604020202020204" pitchFamily="34" charset="0"/>
              </a:rPr>
              <a:t>Community</a:t>
            </a:r>
            <a:endParaRPr lang="en-US" altLang="en-US" sz="2400" dirty="0"/>
          </a:p>
          <a:p>
            <a:endParaRPr lang="en-US" altLang="en-US" sz="2400" dirty="0"/>
          </a:p>
          <a:p>
            <a:endParaRPr lang="en-US" altLang="en-US" sz="2400" dirty="0"/>
          </a:p>
          <a:p>
            <a:endParaRPr lang="en-US" altLang="en-US" dirty="0" smtClean="0"/>
          </a:p>
          <a:p>
            <a:endParaRPr lang="en-US" altLang="en-US" dirty="0" smtClean="0"/>
          </a:p>
        </p:txBody>
      </p:sp>
    </p:spTree>
    <p:extLst>
      <p:ext uri="{BB962C8B-B14F-4D97-AF65-F5344CB8AC3E}">
        <p14:creationId xmlns:p14="http://schemas.microsoft.com/office/powerpoint/2010/main" val="510721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Steps to </a:t>
            </a:r>
            <a:r>
              <a:rPr lang="en-US" altLang="en-US" sz="3600" b="1" dirty="0" smtClean="0">
                <a:latin typeface="Arial" panose="020B0604020202020204" pitchFamily="34" charset="0"/>
                <a:cs typeface="Arial" panose="020B0604020202020204" pitchFamily="34" charset="0"/>
              </a:rPr>
              <a:t>Overcoming Challenges</a:t>
            </a:r>
            <a:endParaRPr lang="en-US" altLang="en-US" sz="3600" b="1" dirty="0">
              <a:latin typeface="Arial" panose="020B0604020202020204" pitchFamily="34" charset="0"/>
              <a:cs typeface="Arial" panose="020B0604020202020204" pitchFamily="34" charset="0"/>
            </a:endParaRPr>
          </a:p>
        </p:txBody>
      </p:sp>
      <p:sp>
        <p:nvSpPr>
          <p:cNvPr id="48131" name="Content Placeholder 2"/>
          <p:cNvSpPr>
            <a:spLocks noGrp="1"/>
          </p:cNvSpPr>
          <p:nvPr>
            <p:ph idx="1"/>
          </p:nvPr>
        </p:nvSpPr>
        <p:spPr>
          <a:xfrm>
            <a:off x="621997" y="1737359"/>
            <a:ext cx="10970871" cy="4377691"/>
          </a:xfrm>
        </p:spPr>
        <p:txBody>
          <a:bodyPr/>
          <a:lstStyle/>
          <a:p>
            <a:pPr>
              <a:defRPr/>
            </a:pPr>
            <a:r>
              <a:rPr lang="en-US" sz="2800" dirty="0">
                <a:latin typeface="Arial" panose="020B0604020202020204" pitchFamily="34" charset="0"/>
                <a:cs typeface="Arial" panose="020B0604020202020204" pitchFamily="34" charset="0"/>
              </a:rPr>
              <a:t>Public Concern Cont’d.</a:t>
            </a:r>
          </a:p>
          <a:p>
            <a:pPr lvl="1">
              <a:defRPr/>
            </a:pPr>
            <a:r>
              <a:rPr lang="en-US" sz="2800" dirty="0" smtClean="0">
                <a:latin typeface="Arial" panose="020B0604020202020204" pitchFamily="34" charset="0"/>
                <a:cs typeface="Arial" panose="020B0604020202020204" pitchFamily="34" charset="0"/>
              </a:rPr>
              <a:t>Public </a:t>
            </a:r>
            <a:r>
              <a:rPr lang="en-US" sz="2800" dirty="0">
                <a:latin typeface="Arial" panose="020B0604020202020204" pitchFamily="34" charset="0"/>
                <a:cs typeface="Arial" panose="020B0604020202020204" pitchFamily="34" charset="0"/>
              </a:rPr>
              <a:t>meeting </a:t>
            </a:r>
          </a:p>
          <a:p>
            <a:pPr lvl="1">
              <a:defRPr/>
            </a:pPr>
            <a:r>
              <a:rPr lang="en-US" sz="2800" dirty="0">
                <a:latin typeface="Arial" panose="020B0604020202020204" pitchFamily="34" charset="0"/>
                <a:cs typeface="Arial" panose="020B0604020202020204" pitchFamily="34" charset="0"/>
              </a:rPr>
              <a:t>Public messaging</a:t>
            </a:r>
          </a:p>
          <a:p>
            <a:pPr lvl="1">
              <a:defRPr/>
            </a:pPr>
            <a:r>
              <a:rPr lang="en-US" sz="2800" dirty="0">
                <a:latin typeface="Arial" panose="020B0604020202020204" pitchFamily="34" charset="0"/>
                <a:cs typeface="Arial" panose="020B0604020202020204" pitchFamily="34" charset="0"/>
              </a:rPr>
              <a:t>Distribution of TB </a:t>
            </a:r>
            <a:r>
              <a:rPr lang="en-US" sz="2800" dirty="0" smtClean="0">
                <a:latin typeface="Arial" panose="020B0604020202020204" pitchFamily="34" charset="0"/>
                <a:cs typeface="Arial" panose="020B0604020202020204" pitchFamily="34" charset="0"/>
              </a:rPr>
              <a:t>pamphlets </a:t>
            </a:r>
          </a:p>
          <a:p>
            <a:pPr lvl="1">
              <a:defRPr/>
            </a:pPr>
            <a:r>
              <a:rPr lang="en-US" sz="2800" dirty="0" smtClean="0">
                <a:latin typeface="Arial" panose="020B0604020202020204" pitchFamily="34" charset="0"/>
                <a:cs typeface="Arial" panose="020B0604020202020204" pitchFamily="34" charset="0"/>
              </a:rPr>
              <a:t>TB campaign .</a:t>
            </a:r>
            <a:endParaRPr lang="en-US" sz="2800" dirty="0">
              <a:latin typeface="Arial" panose="020B0604020202020204" pitchFamily="34" charset="0"/>
              <a:cs typeface="Arial" panose="020B0604020202020204" pitchFamily="34" charset="0"/>
            </a:endParaRPr>
          </a:p>
          <a:p>
            <a:pPr marL="342900" lvl="2" indent="-342900">
              <a:defRPr/>
            </a:pPr>
            <a:r>
              <a:rPr lang="en-US" sz="2800" dirty="0" smtClean="0">
                <a:latin typeface="Arial" panose="020B0604020202020204" pitchFamily="34" charset="0"/>
                <a:cs typeface="Arial" panose="020B0604020202020204" pitchFamily="34" charset="0"/>
              </a:rPr>
              <a:t>Compliance </a:t>
            </a:r>
          </a:p>
          <a:p>
            <a:pPr marL="800100" lvl="3" indent="-342900">
              <a:defRPr/>
            </a:pPr>
            <a:r>
              <a:rPr lang="en-US" sz="2800" dirty="0" smtClean="0">
                <a:latin typeface="Arial" panose="020B0604020202020204" pitchFamily="34" charset="0"/>
                <a:cs typeface="Arial" panose="020B0604020202020204" pitchFamily="34" charset="0"/>
              </a:rPr>
              <a:t>Home delivery of DOT</a:t>
            </a:r>
          </a:p>
          <a:p>
            <a:pPr marL="800100" lvl="3" indent="-342900">
              <a:defRPr/>
            </a:pPr>
            <a:r>
              <a:rPr lang="en-US" sz="2800" dirty="0" smtClean="0">
                <a:latin typeface="Arial" panose="020B0604020202020204" pitchFamily="34" charset="0"/>
                <a:cs typeface="Arial" panose="020B0604020202020204" pitchFamily="34" charset="0"/>
              </a:rPr>
              <a:t>Personal Incentives </a:t>
            </a:r>
          </a:p>
          <a:p>
            <a:pPr marL="457200" lvl="3" indent="0">
              <a:buNone/>
              <a:defRPr/>
            </a:pPr>
            <a:endParaRPr lang="en-US" sz="2400" dirty="0" smtClean="0"/>
          </a:p>
          <a:p>
            <a:pPr marL="742950" lvl="2" indent="-342900">
              <a:defRPr/>
            </a:pPr>
            <a:endParaRPr lang="en-US" sz="2400" dirty="0"/>
          </a:p>
        </p:txBody>
      </p:sp>
    </p:spTree>
    <p:extLst>
      <p:ext uri="{BB962C8B-B14F-4D97-AF65-F5344CB8AC3E}">
        <p14:creationId xmlns:p14="http://schemas.microsoft.com/office/powerpoint/2010/main" val="3618981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626612"/>
            <a:ext cx="8465818" cy="1143000"/>
          </a:xfrm>
        </p:spPr>
        <p:txBody>
          <a:bodyPr/>
          <a:lstStyle/>
          <a:p>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Current Cluster Investigation in Nain</a:t>
            </a:r>
            <a:r>
              <a:rPr lang="en-US" dirty="0" smtClean="0"/>
              <a:t/>
            </a:r>
            <a:br>
              <a:rPr lang="en-US" dirty="0" smtClean="0"/>
            </a:br>
            <a:endParaRPr lang="en-US" dirty="0"/>
          </a:p>
        </p:txBody>
      </p:sp>
      <p:sp>
        <p:nvSpPr>
          <p:cNvPr id="3" name="Content Placeholder 2"/>
          <p:cNvSpPr>
            <a:spLocks noGrp="1"/>
          </p:cNvSpPr>
          <p:nvPr>
            <p:ph idx="1"/>
          </p:nvPr>
        </p:nvSpPr>
        <p:spPr>
          <a:xfrm>
            <a:off x="519127" y="1534363"/>
            <a:ext cx="10970871" cy="4065434"/>
          </a:xfrm>
        </p:spPr>
        <p:txBody>
          <a:bodyPr/>
          <a:lstStyle/>
          <a:p>
            <a:r>
              <a:rPr lang="en-US" sz="2800" dirty="0" smtClean="0">
                <a:latin typeface="Arial" panose="020B0604020202020204" pitchFamily="34" charset="0"/>
                <a:cs typeface="Arial" panose="020B0604020202020204" pitchFamily="34" charset="0"/>
              </a:rPr>
              <a:t>1</a:t>
            </a:r>
            <a:r>
              <a:rPr lang="en-US" sz="2800" baseline="30000" dirty="0" smtClean="0">
                <a:latin typeface="Arial" panose="020B0604020202020204" pitchFamily="34" charset="0"/>
                <a:cs typeface="Arial" panose="020B0604020202020204" pitchFamily="34" charset="0"/>
              </a:rPr>
              <a:t>st</a:t>
            </a:r>
            <a:r>
              <a:rPr lang="en-US" sz="2800" dirty="0" smtClean="0">
                <a:latin typeface="Arial" panose="020B0604020202020204" pitchFamily="34" charset="0"/>
                <a:cs typeface="Arial" panose="020B0604020202020204" pitchFamily="34" charset="0"/>
              </a:rPr>
              <a:t> case March 2018  youth </a:t>
            </a:r>
          </a:p>
          <a:p>
            <a:r>
              <a:rPr lang="en-US" sz="2800" dirty="0" smtClean="0">
                <a:latin typeface="Arial" panose="020B0604020202020204" pitchFamily="34" charset="0"/>
                <a:cs typeface="Arial" panose="020B0604020202020204" pitchFamily="34" charset="0"/>
              </a:rPr>
              <a:t>2</a:t>
            </a:r>
            <a:r>
              <a:rPr lang="en-US" sz="2800" baseline="30000" dirty="0" smtClean="0">
                <a:latin typeface="Arial" panose="020B0604020202020204" pitchFamily="34" charset="0"/>
                <a:cs typeface="Arial" panose="020B0604020202020204" pitchFamily="34" charset="0"/>
              </a:rPr>
              <a:t>nd</a:t>
            </a:r>
            <a:r>
              <a:rPr lang="en-US" sz="2800" dirty="0" smtClean="0">
                <a:latin typeface="Arial" panose="020B0604020202020204" pitchFamily="34" charset="0"/>
                <a:cs typeface="Arial" panose="020B0604020202020204" pitchFamily="34" charset="0"/>
              </a:rPr>
              <a:t> case child</a:t>
            </a:r>
          </a:p>
          <a:p>
            <a:r>
              <a:rPr lang="en-US" sz="2800" dirty="0" smtClean="0">
                <a:latin typeface="Arial" panose="020B0604020202020204" pitchFamily="34" charset="0"/>
                <a:cs typeface="Arial" panose="020B0604020202020204" pitchFamily="34" charset="0"/>
              </a:rPr>
              <a:t>Late March Tripartite </a:t>
            </a:r>
            <a:r>
              <a:rPr lang="en-US" sz="2800" dirty="0">
                <a:latin typeface="Arial" panose="020B0604020202020204" pitchFamily="34" charset="0"/>
                <a:cs typeface="Arial" panose="020B0604020202020204" pitchFamily="34" charset="0"/>
              </a:rPr>
              <a:t>G</a:t>
            </a:r>
            <a:r>
              <a:rPr lang="en-US" sz="2800" dirty="0" smtClean="0">
                <a:latin typeface="Arial" panose="020B0604020202020204" pitchFamily="34" charset="0"/>
                <a:cs typeface="Arial" panose="020B0604020202020204" pitchFamily="34" charset="0"/>
              </a:rPr>
              <a:t>overnment Initiative formed </a:t>
            </a:r>
          </a:p>
          <a:p>
            <a:pPr marL="341313" indent="173038">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  Implementation committee</a:t>
            </a:r>
          </a:p>
          <a:p>
            <a:pPr marL="341313" indent="1588">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  Clinical committee</a:t>
            </a:r>
          </a:p>
          <a:p>
            <a:pPr marL="341313" indent="58738">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  Support form NML , Ness and FINHB</a:t>
            </a:r>
          </a:p>
          <a:p>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22</a:t>
            </a:fld>
            <a:endParaRPr lang="en-US">
              <a:solidFill>
                <a:prstClr val="black">
                  <a:tint val="75000"/>
                </a:prstClr>
              </a:solidFill>
            </a:endParaRPr>
          </a:p>
        </p:txBody>
      </p:sp>
    </p:spTree>
    <p:extLst>
      <p:ext uri="{BB962C8B-B14F-4D97-AF65-F5344CB8AC3E}">
        <p14:creationId xmlns:p14="http://schemas.microsoft.com/office/powerpoint/2010/main" val="2546341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New Diagnostic Tools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23</a:t>
            </a:fld>
            <a:endParaRPr lang="en-US" dirty="0">
              <a:solidFill>
                <a:prstClr val="black">
                  <a:tint val="75000"/>
                </a:prstClr>
              </a:solidFill>
            </a:endParaRPr>
          </a:p>
        </p:txBody>
      </p:sp>
      <p:sp>
        <p:nvSpPr>
          <p:cNvPr id="6" name="Content Placeholder 5"/>
          <p:cNvSpPr>
            <a:spLocks noGrp="1"/>
          </p:cNvSpPr>
          <p:nvPr>
            <p:ph idx="1"/>
          </p:nvPr>
        </p:nvSpPr>
        <p:spPr>
          <a:xfrm>
            <a:off x="610567" y="1769612"/>
            <a:ext cx="10970871" cy="4355965"/>
          </a:xfrm>
        </p:spPr>
        <p:txBody>
          <a:bodyPr/>
          <a:lstStyle/>
          <a:p>
            <a:r>
              <a:rPr lang="en-US" sz="2800" dirty="0" smtClean="0">
                <a:latin typeface="Arial" panose="020B0604020202020204" pitchFamily="34" charset="0"/>
                <a:cs typeface="Arial" panose="020B0604020202020204" pitchFamily="34" charset="0"/>
              </a:rPr>
              <a:t>Portable x-ray </a:t>
            </a:r>
          </a:p>
          <a:p>
            <a:r>
              <a:rPr lang="en-US" sz="2800" dirty="0" err="1" smtClean="0">
                <a:latin typeface="Arial" panose="020B0604020202020204" pitchFamily="34" charset="0"/>
                <a:cs typeface="Arial" panose="020B0604020202020204" pitchFamily="34" charset="0"/>
              </a:rPr>
              <a:t>GeneXpert</a:t>
            </a:r>
            <a:endParaRPr lang="en-US" sz="2800" dirty="0" smtClean="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pPr marL="0" indent="0">
              <a:buNone/>
            </a:pPr>
            <a:endParaRPr lang="en-US" sz="2800" dirty="0" smtClean="0"/>
          </a:p>
          <a:p>
            <a:r>
              <a:rPr lang="en-US" sz="2800" dirty="0" smtClean="0">
                <a:latin typeface="Arial" panose="020B0604020202020204" pitchFamily="34" charset="0"/>
                <a:cs typeface="Arial" panose="020B0604020202020204" pitchFamily="34" charset="0"/>
              </a:rPr>
              <a:t>Sputum induction tent</a:t>
            </a:r>
          </a:p>
          <a:p>
            <a:pPr marL="0" indent="0">
              <a:buNone/>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current                     proposed  </a:t>
            </a:r>
          </a:p>
          <a:p>
            <a:pPr marL="0" indent="0">
              <a:buNone/>
            </a:pPr>
            <a:endParaRPr lang="en-US" dirty="0"/>
          </a:p>
          <a:p>
            <a:endParaRPr lang="en-US" dirty="0"/>
          </a:p>
        </p:txBody>
      </p:sp>
      <p:pic>
        <p:nvPicPr>
          <p:cNvPr id="7" name="Content Placeholder 4"/>
          <p:cNvPicPr>
            <a:picLocks noChangeAspect="1"/>
          </p:cNvPicPr>
          <p:nvPr/>
        </p:nvPicPr>
        <p:blipFill>
          <a:blip r:embed="rId2"/>
          <a:stretch>
            <a:fillRect/>
          </a:stretch>
        </p:blipFill>
        <p:spPr bwMode="auto">
          <a:xfrm>
            <a:off x="3915569" y="1794573"/>
            <a:ext cx="3141579" cy="1767138"/>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4862293" y="4854524"/>
            <a:ext cx="1447026" cy="1725340"/>
          </a:xfrm>
          <a:prstGeom prst="rect">
            <a:avLst/>
          </a:prstGeom>
        </p:spPr>
      </p:pic>
      <p:pic>
        <p:nvPicPr>
          <p:cNvPr id="9" name="Picture 8"/>
          <p:cNvPicPr>
            <a:picLocks noChangeAspect="1"/>
          </p:cNvPicPr>
          <p:nvPr/>
        </p:nvPicPr>
        <p:blipFill>
          <a:blip r:embed="rId4"/>
          <a:stretch>
            <a:fillRect/>
          </a:stretch>
        </p:blipFill>
        <p:spPr>
          <a:xfrm>
            <a:off x="1604012" y="4854524"/>
            <a:ext cx="1624551" cy="1725340"/>
          </a:xfrm>
          <a:prstGeom prst="rect">
            <a:avLst/>
          </a:prstGeom>
        </p:spPr>
      </p:pic>
    </p:spTree>
    <p:extLst>
      <p:ext uri="{BB962C8B-B14F-4D97-AF65-F5344CB8AC3E}">
        <p14:creationId xmlns:p14="http://schemas.microsoft.com/office/powerpoint/2010/main" val="2808840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New Treatment for LTBI</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0567" y="1705813"/>
            <a:ext cx="10970871" cy="4065434"/>
          </a:xfrm>
        </p:spPr>
        <p:txBody>
          <a:bodyPr/>
          <a:lstStyle/>
          <a:p>
            <a:r>
              <a:rPr lang="en-US" sz="2800" cap="small" dirty="0">
                <a:latin typeface="Arial" panose="020B0604020202020204" pitchFamily="34" charset="0"/>
                <a:cs typeface="Arial" panose="020B0604020202020204" pitchFamily="34" charset="0"/>
              </a:rPr>
              <a:t>Rifapentine/ ISONIAZID: 12 dose Treatment for latent </a:t>
            </a:r>
            <a:r>
              <a:rPr lang="en-US" sz="2800" cap="small" dirty="0" smtClean="0">
                <a:latin typeface="Arial" panose="020B0604020202020204" pitchFamily="34" charset="0"/>
                <a:cs typeface="Arial" panose="020B0604020202020204" pitchFamily="34" charset="0"/>
              </a:rPr>
              <a:t>Tuberculosis</a:t>
            </a:r>
          </a:p>
          <a:p>
            <a:r>
              <a:rPr lang="en-US" sz="2800" cap="small" dirty="0" smtClean="0">
                <a:latin typeface="Arial" panose="020B0604020202020204" pitchFamily="34" charset="0"/>
                <a:cs typeface="Arial" panose="020B0604020202020204" pitchFamily="34" charset="0"/>
              </a:rPr>
              <a:t>Once a week for 12 weeks</a:t>
            </a:r>
          </a:p>
          <a:p>
            <a:r>
              <a:rPr lang="en-US" sz="2800" cap="small" dirty="0" smtClean="0">
                <a:latin typeface="Arial" panose="020B0604020202020204" pitchFamily="34" charset="0"/>
                <a:cs typeface="Arial" panose="020B0604020202020204" pitchFamily="34" charset="0"/>
              </a:rPr>
              <a:t>Special access </a:t>
            </a:r>
          </a:p>
          <a:p>
            <a:r>
              <a:rPr lang="en-US" sz="2800" cap="small" dirty="0" smtClean="0">
                <a:latin typeface="Arial" panose="020B0604020202020204" pitchFamily="34" charset="0"/>
                <a:cs typeface="Arial" panose="020B0604020202020204" pitchFamily="34" charset="0"/>
              </a:rPr>
              <a:t>Currently a shortage</a:t>
            </a:r>
          </a:p>
          <a:p>
            <a:r>
              <a:rPr lang="en-US" sz="2800" cap="small" dirty="0" smtClean="0">
                <a:latin typeface="Arial" panose="020B0604020202020204" pitchFamily="34" charset="0"/>
                <a:cs typeface="Arial" panose="020B0604020202020204" pitchFamily="34" charset="0"/>
              </a:rPr>
              <a:t>Using in Nain for the current cluster.</a:t>
            </a:r>
          </a:p>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24</a:t>
            </a:fld>
            <a:endParaRPr lang="en-US">
              <a:solidFill>
                <a:prstClr val="black">
                  <a:tint val="75000"/>
                </a:prstClr>
              </a:solidFill>
            </a:endParaRPr>
          </a:p>
        </p:txBody>
      </p:sp>
    </p:spTree>
    <p:extLst>
      <p:ext uri="{BB962C8B-B14F-4D97-AF65-F5344CB8AC3E}">
        <p14:creationId xmlns:p14="http://schemas.microsoft.com/office/powerpoint/2010/main" val="2684663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TB Awareness Day </a:t>
            </a:r>
            <a:endParaRPr lang="en-US" sz="4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25</a:t>
            </a:fld>
            <a:endParaRPr lang="en-US">
              <a:solidFill>
                <a:prstClr val="black">
                  <a:tint val="75000"/>
                </a:prstClr>
              </a:solidFill>
            </a:endParaRPr>
          </a:p>
        </p:txBody>
      </p:sp>
      <p:graphicFrame>
        <p:nvGraphicFramePr>
          <p:cNvPr id="5" name="Content Placeholder 4"/>
          <p:cNvGraphicFramePr>
            <a:graphicFrameLocks noGrp="1" noChangeAspect="1"/>
          </p:cNvGraphicFramePr>
          <p:nvPr>
            <p:ph idx="1"/>
          </p:nvPr>
        </p:nvGraphicFramePr>
        <p:xfrm>
          <a:off x="4063206" y="2060575"/>
          <a:ext cx="4065588" cy="4065588"/>
        </p:xfrm>
        <a:graphic>
          <a:graphicData uri="http://schemas.openxmlformats.org/presentationml/2006/ole">
            <mc:AlternateContent xmlns:mc="http://schemas.openxmlformats.org/markup-compatibility/2006">
              <mc:Choice xmlns:v="urn:schemas-microsoft-com:vml" Requires="v">
                <p:oleObj spid="_x0000_s43029" name="Acrobat Document" r:id="rId4" imgW="6857923" imgH="6857884" progId="AcroExch.Document.DC">
                  <p:embed/>
                </p:oleObj>
              </mc:Choice>
              <mc:Fallback>
                <p:oleObj name="Acrobat Document" r:id="rId4" imgW="6857923" imgH="6857884" progId="AcroExch.Document.DC">
                  <p:embed/>
                  <p:pic>
                    <p:nvPicPr>
                      <p:cNvPr id="0" name=""/>
                      <p:cNvPicPr/>
                      <p:nvPr/>
                    </p:nvPicPr>
                    <p:blipFill>
                      <a:blip r:embed="rId5"/>
                      <a:stretch>
                        <a:fillRect/>
                      </a:stretch>
                    </p:blipFill>
                    <p:spPr>
                      <a:xfrm>
                        <a:off x="4063206" y="2060575"/>
                        <a:ext cx="4065588" cy="4065588"/>
                      </a:xfrm>
                      <a:prstGeom prst="rect">
                        <a:avLst/>
                      </a:prstGeom>
                    </p:spPr>
                  </p:pic>
                </p:oleObj>
              </mc:Fallback>
            </mc:AlternateContent>
          </a:graphicData>
        </a:graphic>
      </p:graphicFrame>
    </p:spTree>
    <p:extLst>
      <p:ext uri="{BB962C8B-B14F-4D97-AF65-F5344CB8AC3E}">
        <p14:creationId xmlns:p14="http://schemas.microsoft.com/office/powerpoint/2010/main" val="3208951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2" y="626612"/>
            <a:ext cx="8128000" cy="882148"/>
          </a:xfrm>
        </p:spPr>
        <p:txBody>
          <a:bodyPr/>
          <a:lstStyle/>
          <a:p>
            <a:r>
              <a:rPr lang="en-US" altLang="en-US" sz="4000" b="1" dirty="0" smtClean="0">
                <a:latin typeface="Arial" panose="020B0604020202020204" pitchFamily="34" charset="0"/>
                <a:cs typeface="Arial" panose="020B0604020202020204" pitchFamily="34" charset="0"/>
              </a:rPr>
              <a:t>What is TB?</a:t>
            </a:r>
          </a:p>
        </p:txBody>
      </p:sp>
      <p:sp>
        <p:nvSpPr>
          <p:cNvPr id="19459" name="Rectangle 3"/>
          <p:cNvSpPr>
            <a:spLocks noGrp="1" noChangeArrowheads="1"/>
          </p:cNvSpPr>
          <p:nvPr>
            <p:ph type="body" idx="1"/>
          </p:nvPr>
        </p:nvSpPr>
        <p:spPr>
          <a:xfrm>
            <a:off x="519127" y="1442923"/>
            <a:ext cx="10970871" cy="4065434"/>
          </a:xfrm>
        </p:spPr>
        <p:txBody>
          <a:bodyPr/>
          <a:lstStyle/>
          <a:p>
            <a:r>
              <a:rPr lang="en-US" altLang="en-US" sz="2800" dirty="0">
                <a:latin typeface="Arial" panose="020B0604020202020204" pitchFamily="34" charset="0"/>
                <a:cs typeface="Arial" panose="020B0604020202020204" pitchFamily="34" charset="0"/>
              </a:rPr>
              <a:t>Disease caused by Mycobacterium Tuberculosis </a:t>
            </a:r>
            <a:endParaRPr lang="en-US" altLang="en-US" sz="2800" dirty="0" smtClean="0">
              <a:latin typeface="Arial" panose="020B0604020202020204" pitchFamily="34" charset="0"/>
              <a:cs typeface="Arial" panose="020B0604020202020204" pitchFamily="34" charset="0"/>
            </a:endParaRPr>
          </a:p>
          <a:p>
            <a:r>
              <a:rPr lang="en-US" altLang="en-US" sz="2800" dirty="0" smtClean="0">
                <a:latin typeface="Arial" panose="020B0604020202020204" pitchFamily="34" charset="0"/>
                <a:cs typeface="Arial" panose="020B0604020202020204" pitchFamily="34" charset="0"/>
              </a:rPr>
              <a:t>Treatable and curable </a:t>
            </a: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Usually affects the lungs</a:t>
            </a:r>
          </a:p>
          <a:p>
            <a:r>
              <a:rPr lang="en-US" altLang="en-US" sz="2800" dirty="0">
                <a:latin typeface="Arial" panose="020B0604020202020204" pitchFamily="34" charset="0"/>
                <a:cs typeface="Arial" panose="020B0604020202020204" pitchFamily="34" charset="0"/>
              </a:rPr>
              <a:t>Other names</a:t>
            </a:r>
          </a:p>
          <a:p>
            <a:pPr lvl="1"/>
            <a:r>
              <a:rPr lang="en-US" altLang="en-US" sz="2800" dirty="0" smtClean="0">
                <a:latin typeface="Arial" panose="020B0604020202020204" pitchFamily="34" charset="0"/>
                <a:cs typeface="Arial" panose="020B0604020202020204" pitchFamily="34" charset="0"/>
              </a:rPr>
              <a:t>TB</a:t>
            </a:r>
          </a:p>
          <a:p>
            <a:pPr lvl="1"/>
            <a:r>
              <a:rPr lang="en-US" altLang="en-US" sz="2800" dirty="0" smtClean="0">
                <a:latin typeface="Arial" panose="020B0604020202020204" pitchFamily="34" charset="0"/>
                <a:cs typeface="Arial" panose="020B0604020202020204" pitchFamily="34" charset="0"/>
              </a:rPr>
              <a:t>Consumption</a:t>
            </a:r>
          </a:p>
          <a:p>
            <a:pPr lvl="1"/>
            <a:r>
              <a:rPr lang="en-US" altLang="en-US" sz="2800" dirty="0" smtClean="0">
                <a:latin typeface="Arial" panose="020B0604020202020204" pitchFamily="34" charset="0"/>
                <a:cs typeface="Arial" panose="020B0604020202020204" pitchFamily="34" charset="0"/>
              </a:rPr>
              <a:t>Wasting disease</a:t>
            </a:r>
          </a:p>
          <a:p>
            <a:pPr lvl="1"/>
            <a:endParaRPr lang="en-US" altLang="en-US" sz="2800" dirty="0" smtClean="0">
              <a:latin typeface="Arial" panose="020B0604020202020204" pitchFamily="34" charset="0"/>
              <a:cs typeface="Arial" panose="020B0604020202020204" pitchFamily="34" charset="0"/>
            </a:endParaRPr>
          </a:p>
          <a:p>
            <a:endParaRPr lang="en-US" altLang="en-US" sz="3200" dirty="0"/>
          </a:p>
          <a:p>
            <a:endParaRPr lang="en-US" altLang="en-US" sz="3200" dirty="0"/>
          </a:p>
        </p:txBody>
      </p:sp>
    </p:spTree>
    <p:extLst>
      <p:ext uri="{BB962C8B-B14F-4D97-AF65-F5344CB8AC3E}">
        <p14:creationId xmlns:p14="http://schemas.microsoft.com/office/powerpoint/2010/main" val="368964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CA" altLang="en-US" sz="4000" b="1" dirty="0" smtClean="0">
                <a:latin typeface="Arial" panose="020B0604020202020204" pitchFamily="34" charset="0"/>
                <a:cs typeface="Arial" panose="020B0604020202020204" pitchFamily="34" charset="0"/>
              </a:rPr>
              <a:t>TB Transmission</a:t>
            </a:r>
          </a:p>
        </p:txBody>
      </p:sp>
      <p:pic>
        <p:nvPicPr>
          <p:cNvPr id="22531" name="Picture 3" descr="TBanimation"/>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862147" y="1272248"/>
            <a:ext cx="3343275" cy="18383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descr="TB inf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265" y="3601622"/>
            <a:ext cx="2647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518747" y="1075592"/>
            <a:ext cx="4343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2400">
                <a:solidFill>
                  <a:srgbClr val="0C2E82"/>
                </a:solidFill>
                <a:latin typeface="Myriad Pro"/>
                <a:ea typeface="MS PGothic" panose="020B0600070205080204" pitchFamily="34" charset="-128"/>
              </a:defRPr>
            </a:lvl1pPr>
            <a:lvl2pPr marL="742950" indent="-285750" eaLnBrk="0" hangingPunct="0">
              <a:spcBef>
                <a:spcPct val="20000"/>
              </a:spcBef>
              <a:buChar char="–"/>
              <a:defRPr sz="2200">
                <a:solidFill>
                  <a:schemeClr val="tx1"/>
                </a:solidFill>
                <a:latin typeface="Myriad Pro"/>
                <a:ea typeface="MS PGothic" panose="020B0600070205080204" pitchFamily="34" charset="-128"/>
              </a:defRPr>
            </a:lvl2pPr>
            <a:lvl3pPr marL="1143000" indent="-228600" eaLnBrk="0" hangingPunct="0">
              <a:spcBef>
                <a:spcPct val="20000"/>
              </a:spcBef>
              <a:buChar char="•"/>
              <a:defRPr sz="2000">
                <a:solidFill>
                  <a:schemeClr val="tx1"/>
                </a:solidFill>
                <a:latin typeface="Myriad Pro"/>
                <a:ea typeface="MS PGothic" panose="020B0600070205080204" pitchFamily="34" charset="-128"/>
              </a:defRPr>
            </a:lvl3pPr>
            <a:lvl4pPr marL="1600200" indent="-228600" eaLnBrk="0" hangingPunct="0">
              <a:spcBef>
                <a:spcPct val="20000"/>
              </a:spcBef>
              <a:buChar char="–"/>
              <a:defRPr>
                <a:solidFill>
                  <a:schemeClr val="tx1"/>
                </a:solidFill>
                <a:latin typeface="Myriad Pro"/>
                <a:ea typeface="MS PGothic" panose="020B0600070205080204" pitchFamily="34" charset="-128"/>
              </a:defRPr>
            </a:lvl4pPr>
            <a:lvl5pPr marL="2057400" indent="-228600" eaLnBrk="0" hangingPunct="0">
              <a:spcBef>
                <a:spcPct val="20000"/>
              </a:spcBef>
              <a:buChar char="»"/>
              <a:defRPr sz="1200">
                <a:solidFill>
                  <a:schemeClr val="tx1"/>
                </a:solidFill>
                <a:latin typeface="Myriad Pro"/>
                <a:ea typeface="MS PGothic"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Myriad Pro"/>
                <a:ea typeface="MS PGothic"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Myriad Pro"/>
                <a:ea typeface="MS PGothic"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Myriad Pro"/>
                <a:ea typeface="MS PGothic"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Myriad Pro"/>
                <a:ea typeface="MS PGothic" panose="020B0600070205080204" pitchFamily="34" charset="-128"/>
              </a:defRPr>
            </a:lvl9pPr>
          </a:lstStyle>
          <a:p>
            <a:r>
              <a:rPr lang="en-US" altLang="en-US" sz="2800" dirty="0">
                <a:latin typeface="Arial" panose="020B0604020202020204" pitchFamily="34" charset="0"/>
                <a:cs typeface="Arial" panose="020B0604020202020204" pitchFamily="34" charset="0"/>
              </a:rPr>
              <a:t>Spread by airborne route; droplet nuclei</a:t>
            </a:r>
          </a:p>
          <a:p>
            <a:r>
              <a:rPr lang="en-US" altLang="en-US" sz="2800" dirty="0">
                <a:latin typeface="Arial" panose="020B0604020202020204" pitchFamily="34" charset="0"/>
                <a:cs typeface="Arial" panose="020B0604020202020204" pitchFamily="34" charset="0"/>
              </a:rPr>
              <a:t>Transmission affected by</a:t>
            </a:r>
          </a:p>
          <a:p>
            <a:pPr lvl="1"/>
            <a:r>
              <a:rPr lang="en-US" altLang="en-US" sz="2800" dirty="0">
                <a:solidFill>
                  <a:prstClr val="black"/>
                </a:solidFill>
                <a:latin typeface="Arial" panose="020B0604020202020204" pitchFamily="34" charset="0"/>
                <a:cs typeface="Arial" panose="020B0604020202020204" pitchFamily="34" charset="0"/>
              </a:rPr>
              <a:t>Infectiousness of patient</a:t>
            </a:r>
          </a:p>
          <a:p>
            <a:pPr lvl="1"/>
            <a:r>
              <a:rPr lang="en-US" altLang="en-US" sz="2800" dirty="0">
                <a:solidFill>
                  <a:prstClr val="black"/>
                </a:solidFill>
                <a:latin typeface="Arial" panose="020B0604020202020204" pitchFamily="34" charset="0"/>
                <a:cs typeface="Arial" panose="020B0604020202020204" pitchFamily="34" charset="0"/>
              </a:rPr>
              <a:t>Environmental conditions</a:t>
            </a:r>
          </a:p>
          <a:p>
            <a:pPr lvl="1"/>
            <a:r>
              <a:rPr lang="en-US" altLang="en-US" sz="2800" dirty="0">
                <a:solidFill>
                  <a:prstClr val="black"/>
                </a:solidFill>
                <a:latin typeface="Arial" panose="020B0604020202020204" pitchFamily="34" charset="0"/>
                <a:cs typeface="Arial" panose="020B0604020202020204" pitchFamily="34" charset="0"/>
              </a:rPr>
              <a:t>Duration of exposure</a:t>
            </a:r>
          </a:p>
          <a:p>
            <a:r>
              <a:rPr lang="en-US" altLang="en-US" sz="2800" dirty="0">
                <a:latin typeface="Arial" panose="020B0604020202020204" pitchFamily="34" charset="0"/>
                <a:cs typeface="Arial" panose="020B0604020202020204" pitchFamily="34" charset="0"/>
              </a:rPr>
              <a:t>Most exposed persons do not become infected</a:t>
            </a:r>
          </a:p>
          <a:p>
            <a:pPr>
              <a:buFontTx/>
              <a:buNone/>
            </a:pPr>
            <a:endParaRPr lang="en-CA" altLang="en-US" sz="2000" dirty="0"/>
          </a:p>
        </p:txBody>
      </p:sp>
    </p:spTree>
    <p:extLst>
      <p:ext uri="{BB962C8B-B14F-4D97-AF65-F5344CB8AC3E}">
        <p14:creationId xmlns:p14="http://schemas.microsoft.com/office/powerpoint/2010/main" val="69474646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Pathogenesis in an infected host </a:t>
            </a:r>
            <a:endParaRPr lang="en-US" sz="40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1244970" y="1851659"/>
            <a:ext cx="8756280" cy="4703047"/>
          </a:xfrm>
          <a:prstGeom prst="rect">
            <a:avLst/>
          </a:prstGeom>
        </p:spPr>
      </p:pic>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5</a:t>
            </a:fld>
            <a:endParaRPr lang="en-US">
              <a:solidFill>
                <a:prstClr val="black">
                  <a:tint val="75000"/>
                </a:prstClr>
              </a:solidFill>
            </a:endParaRPr>
          </a:p>
        </p:txBody>
      </p:sp>
    </p:spTree>
    <p:extLst>
      <p:ext uri="{BB962C8B-B14F-4D97-AF65-F5344CB8AC3E}">
        <p14:creationId xmlns:p14="http://schemas.microsoft.com/office/powerpoint/2010/main" val="84529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626612"/>
            <a:ext cx="8892540" cy="1143000"/>
          </a:xfrm>
        </p:spPr>
        <p:txBody>
          <a:bodyPr/>
          <a:lstStyle/>
          <a:p>
            <a:r>
              <a:rPr lang="en-US" sz="4000" b="1" dirty="0" smtClean="0">
                <a:latin typeface="Arial" panose="020B0604020202020204" pitchFamily="34" charset="0"/>
                <a:cs typeface="Arial" panose="020B0604020202020204" pitchFamily="34" charset="0"/>
              </a:rPr>
              <a:t>Spotlight on Eliminating TB in the North </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1977" y="2091690"/>
            <a:ext cx="10970871" cy="4411077"/>
          </a:xfrm>
        </p:spPr>
        <p:txBody>
          <a:bodyPr/>
          <a:lstStyle/>
          <a:p>
            <a:pPr marL="0" indent="0">
              <a:buNone/>
            </a:pPr>
            <a:r>
              <a:rPr lang="pl-PL" sz="2800" b="1" dirty="0">
                <a:latin typeface="Arial" panose="020B0604020202020204" pitchFamily="34" charset="0"/>
                <a:cs typeface="Arial" panose="020B0604020202020204" pitchFamily="34" charset="0"/>
              </a:rPr>
              <a:t>Dr. Theresa Tam, </a:t>
            </a:r>
            <a:endParaRPr lang="en-US" sz="2800" b="1" dirty="0" smtClean="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CMOH Canada</a:t>
            </a:r>
          </a:p>
          <a:p>
            <a:r>
              <a:rPr lang="en-US" sz="2400" dirty="0" smtClean="0">
                <a:latin typeface="Arial" panose="020B0604020202020204" pitchFamily="34" charset="0"/>
                <a:cs typeface="Arial" panose="020B0604020202020204" pitchFamily="34" charset="0"/>
              </a:rPr>
              <a:t>As </a:t>
            </a:r>
            <a:r>
              <a:rPr lang="en-US" sz="2400" dirty="0">
                <a:latin typeface="Arial" panose="020B0604020202020204" pitchFamily="34" charset="0"/>
                <a:cs typeface="Arial" panose="020B0604020202020204" pitchFamily="34" charset="0"/>
              </a:rPr>
              <a:t>this report makes clear, social determinants of </a:t>
            </a:r>
            <a:r>
              <a:rPr lang="en-US" sz="2400" dirty="0" smtClean="0">
                <a:latin typeface="Arial" panose="020B0604020202020204" pitchFamily="34" charset="0"/>
                <a:cs typeface="Arial" panose="020B0604020202020204" pitchFamily="34" charset="0"/>
              </a:rPr>
              <a:t>health</a:t>
            </a:r>
          </a:p>
          <a:p>
            <a:pPr marL="0" indent="0">
              <a:buNone/>
            </a:pPr>
            <a:r>
              <a:rPr lang="en-US" sz="2400" dirty="0" smtClean="0">
                <a:latin typeface="Arial" panose="020B0604020202020204" pitchFamily="34" charset="0"/>
                <a:cs typeface="Arial" panose="020B0604020202020204" pitchFamily="34" charset="0"/>
              </a:rPr>
              <a:t>    such as:</a:t>
            </a:r>
          </a:p>
          <a:p>
            <a:pPr marL="400050" indent="-400050">
              <a:buNone/>
            </a:pPr>
            <a:r>
              <a:rPr lang="en-US" sz="2400"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poverty</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food insecurity</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inadequate housing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a:t>
            </a:r>
            <a:r>
              <a:rPr lang="en-US" sz="2400" b="1" dirty="0" smtClean="0">
                <a:latin typeface="Arial" panose="020B0604020202020204" pitchFamily="34" charset="0"/>
                <a:cs typeface="Arial" panose="020B0604020202020204" pitchFamily="34" charset="0"/>
              </a:rPr>
              <a:t>overcrowding </a:t>
            </a:r>
            <a:r>
              <a:rPr lang="en-US" sz="2400" dirty="0" smtClean="0">
                <a:latin typeface="Arial" panose="020B0604020202020204" pitchFamily="34" charset="0"/>
                <a:cs typeface="Arial" panose="020B0604020202020204" pitchFamily="34" charset="0"/>
              </a:rPr>
              <a:t>contribute </a:t>
            </a:r>
            <a:r>
              <a:rPr lang="en-US" sz="2400" dirty="0">
                <a:latin typeface="Arial" panose="020B0604020202020204" pitchFamily="34" charset="0"/>
                <a:cs typeface="Arial" panose="020B0604020202020204" pitchFamily="34" charset="0"/>
              </a:rPr>
              <a:t>to health inequity and are </a:t>
            </a:r>
            <a:r>
              <a:rPr lang="en-US" sz="2400" dirty="0" smtClean="0">
                <a:latin typeface="Arial" panose="020B0604020202020204" pitchFamily="34" charset="0"/>
                <a:cs typeface="Arial" panose="020B0604020202020204" pitchFamily="34" charset="0"/>
              </a:rPr>
              <a:t>significant </a:t>
            </a:r>
            <a:r>
              <a:rPr lang="en-US" sz="2400" dirty="0">
                <a:latin typeface="Arial" panose="020B0604020202020204" pitchFamily="34" charset="0"/>
                <a:cs typeface="Arial" panose="020B0604020202020204" pitchFamily="34" charset="0"/>
              </a:rPr>
              <a:t>underlying risk </a:t>
            </a:r>
            <a:r>
              <a:rPr lang="en-US" sz="2400" dirty="0" smtClean="0">
                <a:latin typeface="Arial" panose="020B0604020202020204" pitchFamily="34" charset="0"/>
                <a:cs typeface="Arial" panose="020B0604020202020204" pitchFamily="34" charset="0"/>
              </a:rPr>
              <a:t>factors  </a:t>
            </a:r>
            <a:r>
              <a:rPr lang="en-US" sz="2400" dirty="0">
                <a:latin typeface="Arial" panose="020B0604020202020204" pitchFamily="34" charset="0"/>
                <a:cs typeface="Arial" panose="020B0604020202020204" pitchFamily="34" charset="0"/>
              </a:rPr>
              <a:t>for TB</a:t>
            </a:r>
            <a:r>
              <a:rPr lang="en-US" sz="2400" dirty="0" smtClean="0">
                <a:latin typeface="Arial" panose="020B0604020202020204" pitchFamily="34" charset="0"/>
                <a:cs typeface="Arial" panose="020B0604020202020204" pitchFamily="34" charset="0"/>
              </a:rPr>
              <a:t>.</a:t>
            </a:r>
          </a:p>
          <a:p>
            <a:pPr>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Canada </a:t>
            </a:r>
            <a:r>
              <a:rPr lang="en-US" sz="2800" b="1" dirty="0">
                <a:latin typeface="Arial" panose="020B0604020202020204" pitchFamily="34" charset="0"/>
                <a:cs typeface="Arial" panose="020B0604020202020204" pitchFamily="34" charset="0"/>
              </a:rPr>
              <a:t>is committed to meeting the WHO goal of reaching less than one TB case per 100,000 by 2035</a:t>
            </a:r>
          </a:p>
          <a:p>
            <a:pPr marL="0" indent="0">
              <a:buNone/>
            </a:pPr>
            <a:endParaRPr lang="en-US" sz="2400" dirty="0"/>
          </a:p>
          <a:p>
            <a:endParaRPr lang="pl-PL"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6</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638" y="1527142"/>
            <a:ext cx="1470774" cy="15465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537" y="2416680"/>
            <a:ext cx="1305463" cy="1692267"/>
          </a:xfrm>
          <a:prstGeom prst="rect">
            <a:avLst/>
          </a:prstGeom>
        </p:spPr>
      </p:pic>
    </p:spTree>
    <p:extLst>
      <p:ext uri="{BB962C8B-B14F-4D97-AF65-F5344CB8AC3E}">
        <p14:creationId xmlns:p14="http://schemas.microsoft.com/office/powerpoint/2010/main" val="555238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Nathan Obed </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"If we start with this idea that we can eliminate TB in Inuit </a:t>
            </a:r>
            <a:r>
              <a:rPr lang="en-US" sz="2800" dirty="0" err="1">
                <a:latin typeface="Arial" panose="020B0604020202020204" pitchFamily="34" charset="0"/>
                <a:cs typeface="Arial" panose="020B0604020202020204" pitchFamily="34" charset="0"/>
              </a:rPr>
              <a:t>Nunangat</a:t>
            </a:r>
            <a:r>
              <a:rPr lang="en-US" sz="2800" dirty="0">
                <a:latin typeface="Arial" panose="020B0604020202020204" pitchFamily="34" charset="0"/>
                <a:cs typeface="Arial" panose="020B0604020202020204" pitchFamily="34" charset="0"/>
              </a:rPr>
              <a:t>, then I hope that other things will follow because you can't look at this issue…without thinking that we need to do something about overcrowding or social conditions." </a:t>
            </a:r>
          </a:p>
          <a:p>
            <a:r>
              <a:rPr lang="en-US" sz="2800" dirty="0" smtClean="0">
                <a:latin typeface="Arial" panose="020B0604020202020204" pitchFamily="34" charset="0"/>
                <a:cs typeface="Arial" panose="020B0604020202020204" pitchFamily="34" charset="0"/>
              </a:rPr>
              <a:t>Inuit </a:t>
            </a:r>
            <a:r>
              <a:rPr lang="en-US" sz="2800" dirty="0">
                <a:latin typeface="Arial" panose="020B0604020202020204" pitchFamily="34" charset="0"/>
                <a:cs typeface="Arial" panose="020B0604020202020204" pitchFamily="34" charset="0"/>
              </a:rPr>
              <a:t>Tapiriit Kanatami</a:t>
            </a:r>
          </a:p>
          <a:p>
            <a:endParaRPr lang="en-US" dirty="0"/>
          </a:p>
        </p:txBody>
      </p:sp>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7</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510" y="3944432"/>
            <a:ext cx="3396661" cy="22518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713" y="818163"/>
            <a:ext cx="2025536" cy="1140000"/>
          </a:xfrm>
          <a:prstGeom prst="rect">
            <a:avLst/>
          </a:prstGeom>
        </p:spPr>
      </p:pic>
    </p:spTree>
    <p:extLst>
      <p:ext uri="{BB962C8B-B14F-4D97-AF65-F5344CB8AC3E}">
        <p14:creationId xmlns:p14="http://schemas.microsoft.com/office/powerpoint/2010/main" val="2348776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Arial" panose="020B0604020202020204" pitchFamily="34" charset="0"/>
                <a:cs typeface="Arial" panose="020B0604020202020204" pitchFamily="34" charset="0"/>
              </a:rPr>
              <a:t>TB in Canada</a:t>
            </a:r>
            <a:endParaRPr lang="en-US" sz="40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63" y="2060575"/>
            <a:ext cx="7656474" cy="4065588"/>
          </a:xfrm>
        </p:spPr>
      </p:pic>
      <p:sp>
        <p:nvSpPr>
          <p:cNvPr id="4" name="Slide Number Placeholder 3"/>
          <p:cNvSpPr>
            <a:spLocks noGrp="1"/>
          </p:cNvSpPr>
          <p:nvPr>
            <p:ph type="sldNum" sz="quarter" idx="12"/>
          </p:nvPr>
        </p:nvSpPr>
        <p:spPr/>
        <p:txBody>
          <a:bodyPr/>
          <a:lstStyle/>
          <a:p>
            <a:pPr>
              <a:defRPr/>
            </a:pPr>
            <a:fld id="{3B2BDC90-AEF6-48CA-AC56-FB269B2E68D3}" type="slidenum">
              <a:rPr lang="en-US" smtClean="0">
                <a:solidFill>
                  <a:prstClr val="black">
                    <a:tint val="75000"/>
                  </a:prstClr>
                </a:solidFill>
              </a:rPr>
              <a:pPr>
                <a:defRPr/>
              </a:pPr>
              <a:t>8</a:t>
            </a:fld>
            <a:endParaRPr lang="en-US">
              <a:solidFill>
                <a:prstClr val="black">
                  <a:tint val="75000"/>
                </a:prstClr>
              </a:solidFill>
            </a:endParaRPr>
          </a:p>
        </p:txBody>
      </p:sp>
    </p:spTree>
    <p:extLst>
      <p:ext uri="{BB962C8B-B14F-4D97-AF65-F5344CB8AC3E}">
        <p14:creationId xmlns:p14="http://schemas.microsoft.com/office/powerpoint/2010/main" val="260422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z="4000" b="1" dirty="0">
                <a:latin typeface="Arial" panose="020B0604020202020204" pitchFamily="34" charset="0"/>
                <a:cs typeface="Arial" panose="020B0604020202020204" pitchFamily="34" charset="0"/>
              </a:rPr>
              <a:t>History of TB in the North</a:t>
            </a:r>
          </a:p>
        </p:txBody>
      </p:sp>
      <p:sp>
        <p:nvSpPr>
          <p:cNvPr id="12291" name="Content Placeholder 2"/>
          <p:cNvSpPr>
            <a:spLocks noGrp="1"/>
          </p:cNvSpPr>
          <p:nvPr>
            <p:ph idx="1"/>
          </p:nvPr>
        </p:nvSpPr>
        <p:spPr/>
        <p:txBody>
          <a:bodyPr/>
          <a:lstStyle/>
          <a:p>
            <a:r>
              <a:rPr lang="en-US" altLang="en-US" sz="2400" dirty="0">
                <a:latin typeface="Arial" panose="020B0604020202020204" pitchFamily="34" charset="0"/>
                <a:cs typeface="Arial" panose="020B0604020202020204" pitchFamily="34" charset="0"/>
              </a:rPr>
              <a:t>TB was first brought to Inuit by whalers and explorers in the early 20</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century </a:t>
            </a:r>
          </a:p>
          <a:p>
            <a:r>
              <a:rPr lang="en-US" altLang="en-US" sz="2400" dirty="0" smtClean="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For Inuit, the history of TB is part of the history of colonization” -  ITK 2008</a:t>
            </a:r>
          </a:p>
          <a:p>
            <a:r>
              <a:rPr lang="en-US" altLang="en-US" sz="2400" dirty="0" smtClean="0">
                <a:latin typeface="Arial" panose="020B0604020202020204" pitchFamily="34" charset="0"/>
                <a:cs typeface="Arial" panose="020B0604020202020204" pitchFamily="34" charset="0"/>
              </a:rPr>
              <a:t>As </a:t>
            </a:r>
            <a:r>
              <a:rPr lang="en-US" altLang="en-US" sz="2400" dirty="0">
                <a:latin typeface="Arial" panose="020B0604020202020204" pitchFamily="34" charset="0"/>
                <a:cs typeface="Arial" panose="020B0604020202020204" pitchFamily="34" charset="0"/>
              </a:rPr>
              <a:t>with other circumpolar areas Labrador coast was served by ships making TB diagnoses and taking active cases away for treatment (the Seal</a:t>
            </a:r>
            <a:r>
              <a:rPr lang="en-US" altLang="en-US" sz="2400" dirty="0" smtClean="0">
                <a:latin typeface="Arial" panose="020B0604020202020204" pitchFamily="34" charset="0"/>
                <a:cs typeface="Arial" panose="020B0604020202020204" pitchFamily="34" charset="0"/>
              </a:rPr>
              <a:t>)</a:t>
            </a:r>
          </a:p>
          <a:p>
            <a:r>
              <a:rPr lang="en-US" altLang="en-US" sz="2400" dirty="0">
                <a:latin typeface="Arial" panose="020B0604020202020204" pitchFamily="34" charset="0"/>
                <a:cs typeface="Arial" panose="020B0604020202020204" pitchFamily="34" charset="0"/>
              </a:rPr>
              <a:t>An intrusive and disruptive history that impacts care, communities and families to this </a:t>
            </a:r>
            <a:r>
              <a:rPr lang="en-US" altLang="en-US" sz="2400" dirty="0" smtClean="0">
                <a:latin typeface="Arial" panose="020B0604020202020204" pitchFamily="34" charset="0"/>
                <a:cs typeface="Arial" panose="020B0604020202020204" pitchFamily="34" charset="0"/>
              </a:rPr>
              <a:t>day</a:t>
            </a: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Inpatient care provided in St Anthony and NWR far from peoples homes and family </a:t>
            </a:r>
          </a:p>
          <a:p>
            <a:endParaRPr lang="en-US" altLang="en-US" dirty="0" smtClean="0"/>
          </a:p>
        </p:txBody>
      </p:sp>
      <p:pic>
        <p:nvPicPr>
          <p:cNvPr id="2" name="Picture 1"/>
          <p:cNvPicPr>
            <a:picLocks noChangeAspect="1"/>
          </p:cNvPicPr>
          <p:nvPr/>
        </p:nvPicPr>
        <p:blipFill>
          <a:blip r:embed="rId3"/>
          <a:stretch>
            <a:fillRect/>
          </a:stretch>
        </p:blipFill>
        <p:spPr>
          <a:xfrm>
            <a:off x="6802226" y="5147904"/>
            <a:ext cx="1935376" cy="1631136"/>
          </a:xfrm>
          <a:prstGeom prst="rect">
            <a:avLst/>
          </a:prstGeom>
        </p:spPr>
      </p:pic>
    </p:spTree>
    <p:extLst>
      <p:ext uri="{BB962C8B-B14F-4D97-AF65-F5344CB8AC3E}">
        <p14:creationId xmlns:p14="http://schemas.microsoft.com/office/powerpoint/2010/main" val="3752705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595</TotalTime>
  <Words>1301</Words>
  <Application>Microsoft Office PowerPoint</Application>
  <PresentationFormat>Widescreen</PresentationFormat>
  <Paragraphs>209</Paragraphs>
  <Slides>25</Slides>
  <Notes>17</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6" baseType="lpstr">
      <vt:lpstr>MS PGothic</vt:lpstr>
      <vt:lpstr>Arial</vt:lpstr>
      <vt:lpstr>Calibri</vt:lpstr>
      <vt:lpstr>Franklin Gothic Book</vt:lpstr>
      <vt:lpstr>Myriad Pro</vt:lpstr>
      <vt:lpstr>Times</vt:lpstr>
      <vt:lpstr>Wingdings</vt:lpstr>
      <vt:lpstr>ヒラギノ角ゴ Pro W3</vt:lpstr>
      <vt:lpstr>1_Office Theme</vt:lpstr>
      <vt:lpstr>2_Office Theme</vt:lpstr>
      <vt:lpstr>Acrobat Document</vt:lpstr>
      <vt:lpstr>TB  Updates and Outbreaks 2018 </vt:lpstr>
      <vt:lpstr>Objectives</vt:lpstr>
      <vt:lpstr>What is TB?</vt:lpstr>
      <vt:lpstr>TB Transmission</vt:lpstr>
      <vt:lpstr>Pathogenesis in an infected host </vt:lpstr>
      <vt:lpstr>Spotlight on Eliminating TB in the North </vt:lpstr>
      <vt:lpstr>Nathan Obed </vt:lpstr>
      <vt:lpstr>TB in Canada</vt:lpstr>
      <vt:lpstr>History of TB in the North</vt:lpstr>
      <vt:lpstr> Labrador Grenfell Health  Region  </vt:lpstr>
      <vt:lpstr>LGH Outbreaks</vt:lpstr>
      <vt:lpstr>Hopedale –Arvertok (place of whales)</vt:lpstr>
      <vt:lpstr>Social Risk Factors</vt:lpstr>
      <vt:lpstr>Outbreak in Hopedale</vt:lpstr>
      <vt:lpstr>Incidence</vt:lpstr>
      <vt:lpstr>Response</vt:lpstr>
      <vt:lpstr>Contact Tracing </vt:lpstr>
      <vt:lpstr>Social Network of TB in Hopedale</vt:lpstr>
      <vt:lpstr>Challenges</vt:lpstr>
      <vt:lpstr>Steps to Overcoming Challenges</vt:lpstr>
      <vt:lpstr>Steps to Overcoming Challenges</vt:lpstr>
      <vt:lpstr> Current Cluster Investigation in Nain </vt:lpstr>
      <vt:lpstr>New Diagnostic Tools </vt:lpstr>
      <vt:lpstr>New Treatment for LTBI</vt:lpstr>
      <vt:lpstr>TB Awareness Day </vt:lpstr>
    </vt:vector>
  </TitlesOfParts>
  <Company>Government of Newfoundland Labrador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   The Hopedale Outbreak 2016</dc:title>
  <dc:creator>Earles, Brenda P</dc:creator>
  <cp:lastModifiedBy>Mark Graham</cp:lastModifiedBy>
  <cp:revision>40</cp:revision>
  <cp:lastPrinted>2017-07-31T18:24:59Z</cp:lastPrinted>
  <dcterms:created xsi:type="dcterms:W3CDTF">2017-07-25T12:47:33Z</dcterms:created>
  <dcterms:modified xsi:type="dcterms:W3CDTF">2018-07-10T12:43:34Z</dcterms:modified>
</cp:coreProperties>
</file>